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6"/>
  </p:notesMasterIdLst>
  <p:handoutMasterIdLst>
    <p:handoutMasterId r:id="rId27"/>
  </p:handoutMasterIdLst>
  <p:sldIdLst>
    <p:sldId id="257" r:id="rId5"/>
    <p:sldId id="270" r:id="rId6"/>
    <p:sldId id="262" r:id="rId7"/>
    <p:sldId id="261" r:id="rId8"/>
    <p:sldId id="267" r:id="rId9"/>
    <p:sldId id="268" r:id="rId10"/>
    <p:sldId id="269" r:id="rId11"/>
    <p:sldId id="263" r:id="rId12"/>
    <p:sldId id="271" r:id="rId13"/>
    <p:sldId id="265" r:id="rId14"/>
    <p:sldId id="272" r:id="rId15"/>
    <p:sldId id="273" r:id="rId16"/>
    <p:sldId id="274" r:id="rId17"/>
    <p:sldId id="279" r:id="rId18"/>
    <p:sldId id="277" r:id="rId19"/>
    <p:sldId id="278" r:id="rId20"/>
    <p:sldId id="281" r:id="rId21"/>
    <p:sldId id="275" r:id="rId22"/>
    <p:sldId id="276" r:id="rId23"/>
    <p:sldId id="280" r:id="rId24"/>
    <p:sldId id="282" r:id="rId25"/>
  </p:sldIdLst>
  <p:sldSz cx="12188825" cy="6858000"/>
  <p:notesSz cx="6858000" cy="9144000"/>
  <p:defaultTextStyle>
    <a:defPPr rtl="0">
      <a:defRPr lang="es-E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FFF66"/>
    <a:srgbClr val="3333FF"/>
    <a:srgbClr val="394404"/>
    <a:srgbClr val="5F6F0F"/>
    <a:srgbClr val="718412"/>
    <a:srgbClr val="65741A"/>
    <a:srgbClr val="70811D"/>
    <a:srgbClr val="7B8D1F"/>
    <a:srgbClr val="8397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1" autoAdjust="0"/>
    <p:restoredTop sz="96305" autoAdjust="0"/>
  </p:normalViewPr>
  <p:slideViewPr>
    <p:cSldViewPr>
      <p:cViewPr varScale="1">
        <p:scale>
          <a:sx n="111" d="100"/>
          <a:sy n="111" d="100"/>
        </p:scale>
        <p:origin x="420" y="102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2478" y="6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C8F1D84B-F747-4821-8617-FBD61E8F4308}" type="datetime1">
              <a:rPr lang="es-ES" smtClean="0"/>
              <a:t>02/06/2023</a:t>
            </a:fld>
            <a:endParaRPr lang="es-ES" dirty="0"/>
          </a:p>
        </p:txBody>
      </p:sp>
      <p:sp>
        <p:nvSpPr>
          <p:cNvPr id="4" name="Marcador de posición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79429053-DC2A-4342-ADD4-2FD729D91E2C}" type="slidenum">
              <a:rPr lang="es-ES" smtClean="0"/>
              <a:pPr algn="r" rtl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320457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DA87C823-BB9F-45DA-99AB-416A32E1B948}" type="datetime1">
              <a:rPr lang="es-ES" noProof="0" smtClean="0"/>
              <a:pPr/>
              <a:t>02/06/2023</a:t>
            </a:fld>
            <a:endParaRPr lang="es-ES" noProof="0" dirty="0"/>
          </a:p>
        </p:txBody>
      </p:sp>
      <p:sp>
        <p:nvSpPr>
          <p:cNvPr id="4" name="Marcador de posición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 dirty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 smtClean="0"/>
              <a:t>Haga clic para modificar el estilo de texto del patrón</a:t>
            </a:r>
          </a:p>
          <a:p>
            <a:pPr lvl="1" rtl="0"/>
            <a:r>
              <a:rPr lang="es-ES" noProof="0" dirty="0" smtClean="0"/>
              <a:t>Segundo nivel</a:t>
            </a:r>
          </a:p>
          <a:p>
            <a:pPr lvl="2" rtl="0"/>
            <a:r>
              <a:rPr lang="es-ES" noProof="0" dirty="0" smtClean="0"/>
              <a:t>Tercer nivel</a:t>
            </a:r>
          </a:p>
          <a:p>
            <a:pPr lvl="3" rtl="0"/>
            <a:r>
              <a:rPr lang="es-ES" noProof="0" dirty="0" smtClean="0"/>
              <a:t>Cuarto nivel</a:t>
            </a:r>
          </a:p>
          <a:p>
            <a:pPr lvl="4" rtl="0"/>
            <a:r>
              <a:rPr lang="es-ES" noProof="0" dirty="0" smtClean="0"/>
              <a:t>Quinto nivel</a:t>
            </a:r>
            <a:endParaRPr lang="es-ES" noProof="0" dirty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3EBA5BD7-F043-4D1B-AA17-CD412FC534DE}" type="slidenum">
              <a:rPr lang="es-ES" noProof="0" smtClean="0"/>
              <a:pPr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76705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es-ES" smtClean="0"/>
              <a:pPr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886723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es-ES" smtClean="0"/>
              <a:pPr/>
              <a:t>10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138650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3EBA5BD7-F043-4D1B-AA17-CD412FC534DE}" type="slidenum">
              <a:rPr lang="es-ES" smtClean="0"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172290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es-ES" noProof="0" smtClean="0"/>
              <a:pPr/>
              <a:t>3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6727390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es-ES" noProof="0" smtClean="0"/>
              <a:pPr/>
              <a:t>4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33589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es-ES" smtClean="0"/>
              <a:pPr/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213173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es-ES" smtClean="0"/>
              <a:pPr/>
              <a:t>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74516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es-ES" smtClean="0"/>
              <a:pPr/>
              <a:t>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917643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es-ES" noProof="0" smtClean="0"/>
              <a:pPr/>
              <a:t>8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8376367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es-ES" noProof="0" smtClean="0"/>
              <a:pPr/>
              <a:t>9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183337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diagonales"/>
          <p:cNvGrpSpPr/>
          <p:nvPr/>
        </p:nvGrpSpPr>
        <p:grpSpPr>
          <a:xfrm>
            <a:off x="7516443" y="4145281"/>
            <a:ext cx="4686117" cy="2731407"/>
            <a:chOff x="5638800" y="3108960"/>
            <a:chExt cx="3515503" cy="2048555"/>
          </a:xfrm>
        </p:grpSpPr>
        <p:cxnSp>
          <p:nvCxnSpPr>
            <p:cNvPr id="14" name="Conector recto 13"/>
            <p:cNvCxnSpPr/>
            <p:nvPr/>
          </p:nvCxnSpPr>
          <p:spPr>
            <a:xfrm flipV="1">
              <a:off x="5638800" y="3108960"/>
              <a:ext cx="3515503" cy="2037116"/>
            </a:xfrm>
            <a:prstGeom prst="line">
              <a:avLst/>
            </a:pr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7" name="Conector recto 16"/>
            <p:cNvCxnSpPr/>
            <p:nvPr/>
          </p:nvCxnSpPr>
          <p:spPr>
            <a:xfrm flipV="1">
              <a:off x="6004643" y="3333750"/>
              <a:ext cx="3149660" cy="1823765"/>
            </a:xfrm>
            <a:prstGeom prst="line">
              <a:avLst/>
            </a:pr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9" name="Conector recto 18"/>
            <p:cNvCxnSpPr/>
            <p:nvPr/>
          </p:nvCxnSpPr>
          <p:spPr>
            <a:xfrm flipV="1">
              <a:off x="6388342" y="3549891"/>
              <a:ext cx="2765961" cy="1600149"/>
            </a:xfrm>
            <a:prstGeom prst="line">
              <a:avLst/>
            </a:pr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12" name="líneas inferiores"/>
          <p:cNvGrpSpPr/>
          <p:nvPr/>
        </p:nvGrpSpPr>
        <p:grpSpPr>
          <a:xfrm>
            <a:off x="-8916" y="6057149"/>
            <a:ext cx="5498726" cy="820207"/>
            <a:chOff x="-6689" y="4553748"/>
            <a:chExt cx="4125119" cy="615155"/>
          </a:xfrm>
        </p:grpSpPr>
        <p:sp>
          <p:nvSpPr>
            <p:cNvPr id="9" name="Forma libre 8"/>
            <p:cNvSpPr/>
            <p:nvPr/>
          </p:nvSpPr>
          <p:spPr>
            <a:xfrm rot="16200000">
              <a:off x="1754302" y="2802395"/>
              <a:ext cx="612775" cy="411548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4115481 h 4115481"/>
                <a:gd name="connsiteX1" fmla="*/ 612775 w 612775"/>
                <a:gd name="connsiteY1" fmla="*/ 3180443 h 4115481"/>
                <a:gd name="connsiteX2" fmla="*/ 612775 w 612775"/>
                <a:gd name="connsiteY2" fmla="*/ 0 h 4115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2775" h="4115481">
                  <a:moveTo>
                    <a:pt x="0" y="4115481"/>
                  </a:moveTo>
                  <a:lnTo>
                    <a:pt x="612775" y="3180443"/>
                  </a:lnTo>
                  <a:lnTo>
                    <a:pt x="612775" y="0"/>
                  </a:lnTo>
                </a:path>
              </a:pathLst>
            </a:cu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es-ES" noProof="0" dirty="0"/>
            </a:p>
          </p:txBody>
        </p:sp>
        <p:sp>
          <p:nvSpPr>
            <p:cNvPr id="10" name="Forma libre 9"/>
            <p:cNvSpPr/>
            <p:nvPr/>
          </p:nvSpPr>
          <p:spPr>
            <a:xfrm rot="16200000">
              <a:off x="1604659" y="3152814"/>
              <a:ext cx="410751" cy="3621427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202024 w 612775"/>
                <a:gd name="connsiteY1" fmla="*/ 3607676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10751 w 410751"/>
                <a:gd name="connsiteY2" fmla="*/ 0 h 3607676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09575 w 410751"/>
                <a:gd name="connsiteY2" fmla="*/ 185820 h 3607676"/>
                <a:gd name="connsiteX3" fmla="*/ 410751 w 410751"/>
                <a:gd name="connsiteY3" fmla="*/ 0 h 3607676"/>
                <a:gd name="connsiteX0" fmla="*/ 0 w 410751"/>
                <a:gd name="connsiteY0" fmla="*/ 3421856 h 3421856"/>
                <a:gd name="connsiteX1" fmla="*/ 410751 w 410751"/>
                <a:gd name="connsiteY1" fmla="*/ 2798680 h 3421856"/>
                <a:gd name="connsiteX2" fmla="*/ 409575 w 410751"/>
                <a:gd name="connsiteY2" fmla="*/ 0 h 3421856"/>
                <a:gd name="connsiteX0" fmla="*/ 0 w 410751"/>
                <a:gd name="connsiteY0" fmla="*/ 3614170 h 3614170"/>
                <a:gd name="connsiteX1" fmla="*/ 410751 w 410751"/>
                <a:gd name="connsiteY1" fmla="*/ 2990994 h 3614170"/>
                <a:gd name="connsiteX2" fmla="*/ 405947 w 410751"/>
                <a:gd name="connsiteY2" fmla="*/ 0 h 3614170"/>
                <a:gd name="connsiteX0" fmla="*/ 0 w 410751"/>
                <a:gd name="connsiteY0" fmla="*/ 3621427 h 3621427"/>
                <a:gd name="connsiteX1" fmla="*/ 410751 w 410751"/>
                <a:gd name="connsiteY1" fmla="*/ 2998251 h 3621427"/>
                <a:gd name="connsiteX2" fmla="*/ 405947 w 410751"/>
                <a:gd name="connsiteY2" fmla="*/ 0 h 3621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0751" h="3621427">
                  <a:moveTo>
                    <a:pt x="0" y="3621427"/>
                  </a:moveTo>
                  <a:lnTo>
                    <a:pt x="410751" y="2998251"/>
                  </a:lnTo>
                  <a:cubicBezTo>
                    <a:pt x="410359" y="2065358"/>
                    <a:pt x="406339" y="932893"/>
                    <a:pt x="405947" y="0"/>
                  </a:cubicBezTo>
                </a:path>
              </a:pathLst>
            </a:cu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es-ES" noProof="0" dirty="0"/>
            </a:p>
          </p:txBody>
        </p:sp>
        <p:sp>
          <p:nvSpPr>
            <p:cNvPr id="11" name="Forma libre 10"/>
            <p:cNvSpPr/>
            <p:nvPr/>
          </p:nvSpPr>
          <p:spPr>
            <a:xfrm rot="16200000">
              <a:off x="1462308" y="3453376"/>
              <a:ext cx="241768" cy="317976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373856 w 612775"/>
                <a:gd name="connsiteY1" fmla="*/ 3344891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919 w 238919"/>
                <a:gd name="connsiteY2" fmla="*/ 0 h 3344891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125 w 238919"/>
                <a:gd name="connsiteY2" fmla="*/ 368330 h 3344891"/>
                <a:gd name="connsiteX3" fmla="*/ 238919 w 238919"/>
                <a:gd name="connsiteY3" fmla="*/ 0 h 3344891"/>
                <a:gd name="connsiteX0" fmla="*/ 0 w 238919"/>
                <a:gd name="connsiteY0" fmla="*/ 2976561 h 2976561"/>
                <a:gd name="connsiteX1" fmla="*/ 238919 w 238919"/>
                <a:gd name="connsiteY1" fmla="*/ 2616170 h 2976561"/>
                <a:gd name="connsiteX2" fmla="*/ 238125 w 238919"/>
                <a:gd name="connsiteY2" fmla="*/ 0 h 2976561"/>
                <a:gd name="connsiteX0" fmla="*/ 0 w 241768"/>
                <a:gd name="connsiteY0" fmla="*/ 3179761 h 3179761"/>
                <a:gd name="connsiteX1" fmla="*/ 238919 w 241768"/>
                <a:gd name="connsiteY1" fmla="*/ 2819370 h 3179761"/>
                <a:gd name="connsiteX2" fmla="*/ 241754 w 241768"/>
                <a:gd name="connsiteY2" fmla="*/ 0 h 3179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1768" h="3179761">
                  <a:moveTo>
                    <a:pt x="0" y="3179761"/>
                  </a:moveTo>
                  <a:lnTo>
                    <a:pt x="238919" y="2819370"/>
                  </a:lnTo>
                  <a:cubicBezTo>
                    <a:pt x="238654" y="1947313"/>
                    <a:pt x="242019" y="872057"/>
                    <a:pt x="241754" y="0"/>
                  </a:cubicBezTo>
                </a:path>
              </a:pathLst>
            </a:cu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es-ES" noProof="0" dirty="0"/>
            </a:p>
          </p:txBody>
        </p: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25176" y="584200"/>
            <a:ext cx="8735325" cy="2000251"/>
          </a:xfrm>
        </p:spPr>
        <p:txBody>
          <a:bodyPr rtlCol="0">
            <a:normAutofit/>
          </a:bodyPr>
          <a:lstStyle>
            <a:lvl1pPr algn="l" rtl="0">
              <a:defRPr sz="540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625176" y="2616200"/>
            <a:ext cx="8735325" cy="1752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cap="all" spc="200" baseline="0">
                <a:solidFill>
                  <a:schemeClr val="accent1"/>
                </a:solidFill>
              </a:defRPr>
            </a:lvl1pPr>
            <a:lvl2pPr marL="60949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es-ES" noProof="0" smtClean="0"/>
              <a:t>Haga clic para modificar el estilo de subtítulo del patrón</a:t>
            </a:r>
            <a:endParaRPr lang="es-ES" noProof="0" dirty="0"/>
          </a:p>
        </p:txBody>
      </p:sp>
      <p:sp>
        <p:nvSpPr>
          <p:cNvPr id="22" name="Marcador de posición de fecha 2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A042E67D-14C0-4ED9-A218-9C14494A6A84}" type="datetime1">
              <a:rPr lang="es-ES" noProof="0" smtClean="0"/>
              <a:pPr/>
              <a:t>02/06/2023</a:t>
            </a:fld>
            <a:endParaRPr lang="es-ES" noProof="0" dirty="0"/>
          </a:p>
        </p:txBody>
      </p:sp>
      <p:sp>
        <p:nvSpPr>
          <p:cNvPr id="23" name="Marcador de posición de pie de página 2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24" name="Marcador de posición de número de diapositiva 2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84748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40A1DB83-C382-4684-8887-65A03EA4FFF0}" type="datetime1">
              <a:rPr lang="es-ES" noProof="0" smtClean="0"/>
              <a:pPr/>
              <a:t>02/06/2023</a:t>
            </a:fld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996675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6898" y="584200"/>
            <a:ext cx="2742486" cy="5588000"/>
          </a:xfrm>
        </p:spPr>
        <p:txBody>
          <a:bodyPr vert="eaVert"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>
          <a:xfrm>
            <a:off x="1218882" y="584200"/>
            <a:ext cx="7414869" cy="5588000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60E81D3-9B82-44CA-B1F9-FCEFDC87935B}" type="datetime1">
              <a:rPr lang="es-ES" noProof="0" smtClean="0"/>
              <a:pPr/>
              <a:t>02/06/2023</a:t>
            </a:fld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595886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82E48AAE-5AE8-418A-A225-B506C222F2F9}" type="datetime1">
              <a:rPr lang="es-ES" noProof="0" smtClean="0"/>
              <a:pPr/>
              <a:t>02/06/2023</a:t>
            </a:fld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406769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diagonales"/>
          <p:cNvGrpSpPr/>
          <p:nvPr/>
        </p:nvGrpSpPr>
        <p:grpSpPr>
          <a:xfrm>
            <a:off x="7516443" y="4145281"/>
            <a:ext cx="4686117" cy="2731407"/>
            <a:chOff x="5638800" y="3108960"/>
            <a:chExt cx="3515503" cy="2048555"/>
          </a:xfrm>
        </p:grpSpPr>
        <p:cxnSp>
          <p:nvCxnSpPr>
            <p:cNvPr id="12" name="Conector recto 11"/>
            <p:cNvCxnSpPr/>
            <p:nvPr/>
          </p:nvCxnSpPr>
          <p:spPr>
            <a:xfrm flipV="1">
              <a:off x="5638800" y="3108960"/>
              <a:ext cx="3515503" cy="2037116"/>
            </a:xfrm>
            <a:prstGeom prst="line">
              <a:avLst/>
            </a:pr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" name="Conector recto 12"/>
            <p:cNvCxnSpPr/>
            <p:nvPr/>
          </p:nvCxnSpPr>
          <p:spPr>
            <a:xfrm flipV="1">
              <a:off x="6004643" y="3333750"/>
              <a:ext cx="3149660" cy="1823765"/>
            </a:xfrm>
            <a:prstGeom prst="line">
              <a:avLst/>
            </a:pr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" name="Conector recto 13"/>
            <p:cNvCxnSpPr/>
            <p:nvPr/>
          </p:nvCxnSpPr>
          <p:spPr>
            <a:xfrm flipV="1">
              <a:off x="6388342" y="3549891"/>
              <a:ext cx="2765961" cy="1600149"/>
            </a:xfrm>
            <a:prstGeom prst="line">
              <a:avLst/>
            </a:pr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5177" y="2209801"/>
            <a:ext cx="8938472" cy="2764335"/>
          </a:xfrm>
        </p:spPr>
        <p:txBody>
          <a:bodyPr rtlCol="0" anchor="b">
            <a:normAutofit/>
          </a:bodyPr>
          <a:lstStyle>
            <a:lvl1pPr algn="l" rtl="0">
              <a:defRPr sz="5400" b="0" cap="none" baseline="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625176" y="4951266"/>
            <a:ext cx="7069519" cy="1220933"/>
          </a:xfrm>
        </p:spPr>
        <p:txBody>
          <a:bodyPr rtlCol="0" anchor="t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cap="all" spc="200" baseline="0">
                <a:solidFill>
                  <a:schemeClr val="accent1"/>
                </a:solidFill>
              </a:defRPr>
            </a:lvl1pPr>
            <a:lvl2pPr marL="609493" indent="0" algn="l" rt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l" rtl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AA1D35CA-82F5-4AD4-B9EC-66E805B73542}" type="datetime1">
              <a:rPr lang="es-ES" noProof="0" smtClean="0"/>
              <a:pPr/>
              <a:t>02/06/2023</a:t>
            </a:fld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616330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sz="half" idx="1"/>
          </p:nvPr>
        </p:nvSpPr>
        <p:spPr>
          <a:xfrm>
            <a:off x="1218883" y="1706880"/>
            <a:ext cx="5078677" cy="4465320"/>
          </a:xfrm>
        </p:spPr>
        <p:txBody>
          <a:bodyPr rtlCol="0">
            <a:norm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/>
          </p:nvPr>
        </p:nvSpPr>
        <p:spPr>
          <a:xfrm>
            <a:off x="6500707" y="1706880"/>
            <a:ext cx="5078677" cy="4465320"/>
          </a:xfrm>
        </p:spPr>
        <p:txBody>
          <a:bodyPr rtlCol="0">
            <a:norm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834CCE92-710B-4678-B1B1-EFCAA5CDF075}" type="datetime1">
              <a:rPr lang="es-ES" noProof="0" smtClean="0"/>
              <a:pPr/>
              <a:t>02/06/2023</a:t>
            </a:fld>
            <a:endParaRPr lang="es-ES" noProof="0" dirty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557647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218883" y="1701800"/>
            <a:ext cx="5082740" cy="914400"/>
          </a:xfrm>
        </p:spPr>
        <p:txBody>
          <a:bodyPr rtlCol="0" anchor="b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b="0" cap="all" spc="200" baseline="0">
                <a:solidFill>
                  <a:schemeClr val="accent1"/>
                </a:solidFill>
              </a:defRPr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/>
          </p:nvPr>
        </p:nvSpPr>
        <p:spPr>
          <a:xfrm>
            <a:off x="1218883" y="2717800"/>
            <a:ext cx="5078677" cy="3454400"/>
          </a:xfrm>
        </p:spPr>
        <p:txBody>
          <a:bodyPr rtlCol="0">
            <a:no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 baseline="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5" name="Marcador de posición de texto 4"/>
          <p:cNvSpPr>
            <a:spLocks noGrp="1"/>
          </p:cNvSpPr>
          <p:nvPr>
            <p:ph type="body" sz="quarter" idx="3"/>
          </p:nvPr>
        </p:nvSpPr>
        <p:spPr>
          <a:xfrm>
            <a:off x="6496644" y="1701800"/>
            <a:ext cx="5082740" cy="914400"/>
          </a:xfrm>
        </p:spPr>
        <p:txBody>
          <a:bodyPr rtlCol="0" anchor="b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b="0" cap="all" spc="200" baseline="0">
                <a:solidFill>
                  <a:schemeClr val="accent1"/>
                </a:solidFill>
              </a:defRPr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</p:txBody>
      </p:sp>
      <p:sp>
        <p:nvSpPr>
          <p:cNvPr id="6" name="Marcador de posición de contenido 5"/>
          <p:cNvSpPr>
            <a:spLocks noGrp="1"/>
          </p:cNvSpPr>
          <p:nvPr>
            <p:ph sz="quarter" idx="4"/>
          </p:nvPr>
        </p:nvSpPr>
        <p:spPr>
          <a:xfrm>
            <a:off x="6500707" y="2717800"/>
            <a:ext cx="5078677" cy="3454400"/>
          </a:xfrm>
        </p:spPr>
        <p:txBody>
          <a:bodyPr rtlCol="0">
            <a:no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 baseline="0"/>
            </a:lvl6pPr>
            <a:lvl7pPr algn="l" rtl="0">
              <a:defRPr sz="2000" baseline="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7" name="Marcador de posición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83FB0F2C-25D9-4D7E-B43A-29A2E16C960D}" type="datetime1">
              <a:rPr lang="es-ES" noProof="0" smtClean="0"/>
              <a:pPr/>
              <a:t>02/06/2023</a:t>
            </a:fld>
            <a:endParaRPr lang="es-ES" noProof="0" dirty="0"/>
          </a:p>
        </p:txBody>
      </p:sp>
      <p:sp>
        <p:nvSpPr>
          <p:cNvPr id="8" name="Marcador de posición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9" name="Marcador de posición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59538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D34687D-B11B-47A5-95F6-B79DA932A6DF}" type="datetime1">
              <a:rPr lang="es-ES" noProof="0" smtClean="0"/>
              <a:pPr/>
              <a:t>02/06/2023</a:t>
            </a:fld>
            <a:endParaRPr lang="es-ES" noProof="0" dirty="0"/>
          </a:p>
        </p:txBody>
      </p:sp>
      <p:sp>
        <p:nvSpPr>
          <p:cNvPr id="4" name="Marcador de posición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515229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3C656DE-1E46-4450-9484-A739B4FADFBC}" type="datetime1">
              <a:rPr lang="es-ES" noProof="0" smtClean="0"/>
              <a:pPr/>
              <a:t>02/06/2023</a:t>
            </a:fld>
            <a:endParaRPr lang="es-ES" noProof="0" dirty="0"/>
          </a:p>
        </p:txBody>
      </p:sp>
      <p:sp>
        <p:nvSpPr>
          <p:cNvPr id="3" name="Marcador de posición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17247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8882" y="1701800"/>
            <a:ext cx="4062942" cy="2438400"/>
          </a:xfrm>
        </p:spPr>
        <p:txBody>
          <a:bodyPr rtlCol="0" anchor="b">
            <a:normAutofit/>
          </a:bodyPr>
          <a:lstStyle>
            <a:lvl1pPr algn="l" rtl="0">
              <a:defRPr sz="2800" b="0" cap="all" spc="200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1218882" y="4241800"/>
            <a:ext cx="4062942" cy="19304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0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5484971" y="584200"/>
            <a:ext cx="6094413" cy="5588000"/>
          </a:xfrm>
        </p:spPr>
        <p:txBody>
          <a:bodyPr rtlCol="0">
            <a:norm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EA77F8B-D469-4ECD-B91E-3B01AD692331}" type="datetime1">
              <a:rPr lang="es-ES" noProof="0" smtClean="0"/>
              <a:pPr/>
              <a:t>02/06/2023</a:t>
            </a:fld>
            <a:endParaRPr lang="es-ES" noProof="0" dirty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618139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8882" y="1701800"/>
            <a:ext cx="4062942" cy="2438400"/>
          </a:xfrm>
        </p:spPr>
        <p:txBody>
          <a:bodyPr rtlCol="0" anchor="b">
            <a:normAutofit/>
          </a:bodyPr>
          <a:lstStyle>
            <a:lvl1pPr algn="l" rtl="0">
              <a:defRPr sz="2800" b="0" cap="all" spc="200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1218882" y="4241800"/>
            <a:ext cx="4062942" cy="19304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0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</p:txBody>
      </p:sp>
      <p:sp>
        <p:nvSpPr>
          <p:cNvPr id="3" name="Marcador de posición de imagen 2" descr="Marcador de posición vacío para agregar una imagen. Haga clic en el marcador de posición y seleccione la imagen que desee agregar."/>
          <p:cNvSpPr>
            <a:spLocks noGrp="1"/>
          </p:cNvSpPr>
          <p:nvPr>
            <p:ph type="pic" idx="1"/>
          </p:nvPr>
        </p:nvSpPr>
        <p:spPr>
          <a:xfrm>
            <a:off x="5484971" y="584200"/>
            <a:ext cx="6094413" cy="5588000"/>
          </a:xfrm>
          <a:ln w="12700">
            <a:solidFill>
              <a:schemeClr val="bg1">
                <a:lumMod val="75000"/>
                <a:lumOff val="25000"/>
              </a:schemeClr>
            </a:solidFill>
            <a:miter lim="800000"/>
          </a:ln>
        </p:spPr>
        <p:txBody>
          <a:bodyPr rtlCol="0">
            <a:normAutofit/>
          </a:bodyPr>
          <a:lstStyle>
            <a:lvl1pPr marL="0" indent="0" algn="l" rtl="0">
              <a:buNone/>
              <a:defRPr sz="2800"/>
            </a:lvl1pPr>
            <a:lvl2pPr marL="609493" indent="0" algn="l" rtl="0">
              <a:buNone/>
              <a:defRPr sz="3700"/>
            </a:lvl2pPr>
            <a:lvl3pPr marL="1218987" indent="0" algn="l" rtl="0">
              <a:buNone/>
              <a:defRPr sz="3200"/>
            </a:lvl3pPr>
            <a:lvl4pPr marL="1828480" indent="0" algn="l" rtl="0">
              <a:buNone/>
              <a:defRPr sz="2700"/>
            </a:lvl4pPr>
            <a:lvl5pPr marL="2437973" indent="0" algn="l" rtl="0">
              <a:buNone/>
              <a:defRPr sz="2700"/>
            </a:lvl5pPr>
            <a:lvl6pPr marL="3047467" indent="0" algn="l" rtl="0">
              <a:buNone/>
              <a:defRPr sz="2700"/>
            </a:lvl6pPr>
            <a:lvl7pPr marL="3656960" indent="0" algn="l" rtl="0">
              <a:buNone/>
              <a:defRPr sz="2700"/>
            </a:lvl7pPr>
            <a:lvl8pPr marL="4266453" indent="0" algn="l" rtl="0">
              <a:buNone/>
              <a:defRPr sz="2700"/>
            </a:lvl8pPr>
            <a:lvl9pPr marL="4875947" indent="0" algn="l" rtl="0">
              <a:buNone/>
              <a:defRPr sz="2700"/>
            </a:lvl9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49BA7B1C-709E-4257-93A5-EC2F0807D42F}" type="datetime1">
              <a:rPr lang="es-ES" noProof="0" smtClean="0"/>
              <a:pPr/>
              <a:t>02/06/2023</a:t>
            </a:fld>
            <a:endParaRPr lang="es-ES" noProof="0" dirty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22343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100000"/>
                <a:shade val="0"/>
                <a:satMod val="100000"/>
              </a:schemeClr>
            </a:gs>
            <a:gs pos="85000">
              <a:schemeClr val="bg2">
                <a:tint val="100000"/>
                <a:shade val="30000"/>
                <a:satMod val="100000"/>
              </a:schemeClr>
            </a:gs>
            <a:gs pos="100000">
              <a:schemeClr val="bg2">
                <a:shade val="60000"/>
                <a:satMod val="100000"/>
              </a:schemeClr>
            </a:gs>
          </a:gsLst>
          <a:lin ang="36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líneas a la izquierda"/>
          <p:cNvGrpSpPr/>
          <p:nvPr/>
        </p:nvGrpSpPr>
        <p:grpSpPr>
          <a:xfrm>
            <a:off x="-15870" y="-3174"/>
            <a:ext cx="819993" cy="5229225"/>
            <a:chOff x="-11906" y="-2381"/>
            <a:chExt cx="615155" cy="3921919"/>
          </a:xfrm>
        </p:grpSpPr>
        <p:sp>
          <p:nvSpPr>
            <p:cNvPr id="10" name="Forma libre 9"/>
            <p:cNvSpPr/>
            <p:nvPr/>
          </p:nvSpPr>
          <p:spPr>
            <a:xfrm>
              <a:off x="-9526" y="0"/>
              <a:ext cx="612775" cy="3919538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2775" h="3919538">
                  <a:moveTo>
                    <a:pt x="0" y="3919538"/>
                  </a:moveTo>
                  <a:lnTo>
                    <a:pt x="612775" y="2984500"/>
                  </a:lnTo>
                  <a:lnTo>
                    <a:pt x="612775" y="0"/>
                  </a:lnTo>
                </a:path>
              </a:pathLst>
            </a:cu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 noProof="0" dirty="0"/>
            </a:p>
          </p:txBody>
        </p:sp>
        <p:sp>
          <p:nvSpPr>
            <p:cNvPr id="11" name="Forma libre 10"/>
            <p:cNvSpPr/>
            <p:nvPr/>
          </p:nvSpPr>
          <p:spPr>
            <a:xfrm>
              <a:off x="-11906" y="0"/>
              <a:ext cx="410751" cy="3421856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202024 w 612775"/>
                <a:gd name="connsiteY1" fmla="*/ 3607676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10751 w 410751"/>
                <a:gd name="connsiteY2" fmla="*/ 0 h 3607676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09575 w 410751"/>
                <a:gd name="connsiteY2" fmla="*/ 185820 h 3607676"/>
                <a:gd name="connsiteX3" fmla="*/ 410751 w 410751"/>
                <a:gd name="connsiteY3" fmla="*/ 0 h 3607676"/>
                <a:gd name="connsiteX0" fmla="*/ 0 w 410751"/>
                <a:gd name="connsiteY0" fmla="*/ 3421856 h 3421856"/>
                <a:gd name="connsiteX1" fmla="*/ 410751 w 410751"/>
                <a:gd name="connsiteY1" fmla="*/ 2798680 h 3421856"/>
                <a:gd name="connsiteX2" fmla="*/ 409575 w 410751"/>
                <a:gd name="connsiteY2" fmla="*/ 0 h 3421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0751" h="3421856">
                  <a:moveTo>
                    <a:pt x="0" y="3421856"/>
                  </a:moveTo>
                  <a:lnTo>
                    <a:pt x="410751" y="2798680"/>
                  </a:lnTo>
                  <a:lnTo>
                    <a:pt x="409575" y="0"/>
                  </a:lnTo>
                </a:path>
              </a:pathLst>
            </a:cu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 noProof="0" dirty="0"/>
            </a:p>
          </p:txBody>
        </p:sp>
        <p:sp>
          <p:nvSpPr>
            <p:cNvPr id="14" name="Forma libre 13"/>
            <p:cNvSpPr/>
            <p:nvPr/>
          </p:nvSpPr>
          <p:spPr>
            <a:xfrm>
              <a:off x="-7144" y="-2381"/>
              <a:ext cx="238919" cy="297656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373856 w 612775"/>
                <a:gd name="connsiteY1" fmla="*/ 3344891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919 w 238919"/>
                <a:gd name="connsiteY2" fmla="*/ 0 h 3344891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125 w 238919"/>
                <a:gd name="connsiteY2" fmla="*/ 368330 h 3344891"/>
                <a:gd name="connsiteX3" fmla="*/ 238919 w 238919"/>
                <a:gd name="connsiteY3" fmla="*/ 0 h 3344891"/>
                <a:gd name="connsiteX0" fmla="*/ 0 w 238919"/>
                <a:gd name="connsiteY0" fmla="*/ 2976561 h 2976561"/>
                <a:gd name="connsiteX1" fmla="*/ 238919 w 238919"/>
                <a:gd name="connsiteY1" fmla="*/ 2616170 h 2976561"/>
                <a:gd name="connsiteX2" fmla="*/ 238125 w 238919"/>
                <a:gd name="connsiteY2" fmla="*/ 0 h 2976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919" h="2976561">
                  <a:moveTo>
                    <a:pt x="0" y="2976561"/>
                  </a:moveTo>
                  <a:lnTo>
                    <a:pt x="238919" y="2616170"/>
                  </a:lnTo>
                  <a:cubicBezTo>
                    <a:pt x="238654" y="1744113"/>
                    <a:pt x="238390" y="872057"/>
                    <a:pt x="238125" y="0"/>
                  </a:cubicBezTo>
                </a:path>
              </a:pathLst>
            </a:cu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 noProof="0" dirty="0"/>
            </a:p>
          </p:txBody>
        </p:sp>
      </p:grpSp>
      <p:sp>
        <p:nvSpPr>
          <p:cNvPr id="2" name="Marcador de posición de título 1"/>
          <p:cNvSpPr>
            <a:spLocks noGrp="1"/>
          </p:cNvSpPr>
          <p:nvPr>
            <p:ph type="title"/>
          </p:nvPr>
        </p:nvSpPr>
        <p:spPr>
          <a:xfrm>
            <a:off x="1218883" y="274637"/>
            <a:ext cx="10360501" cy="1223963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es-ES" noProof="0" dirty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218883" y="1701797"/>
            <a:ext cx="10360501" cy="4462272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es-ES" noProof="0" dirty="0" smtClean="0"/>
              <a:t>Editar estilos de texto del patrón</a:t>
            </a:r>
          </a:p>
          <a:p>
            <a:pPr lvl="1" rtl="0"/>
            <a:r>
              <a:rPr lang="es-ES" noProof="0" dirty="0" smtClean="0"/>
              <a:t>Segundo nivel</a:t>
            </a:r>
          </a:p>
          <a:p>
            <a:pPr lvl="2" rtl="0"/>
            <a:r>
              <a:rPr lang="es-ES" noProof="0" dirty="0" smtClean="0"/>
              <a:t>Tercer nivel</a:t>
            </a:r>
          </a:p>
          <a:p>
            <a:pPr lvl="3" rtl="0"/>
            <a:r>
              <a:rPr lang="es-ES" noProof="0" dirty="0" smtClean="0"/>
              <a:t>Cuarto nivel</a:t>
            </a:r>
          </a:p>
          <a:p>
            <a:pPr lvl="4" rtl="0"/>
            <a:r>
              <a:rPr lang="es-ES" noProof="0" dirty="0" smtClean="0"/>
              <a:t>Quinto nivel</a:t>
            </a:r>
            <a:endParaRPr lang="es-ES" noProof="0" dirty="0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2"/>
          </p:nvPr>
        </p:nvSpPr>
        <p:spPr>
          <a:xfrm>
            <a:off x="1218882" y="6356352"/>
            <a:ext cx="2234618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83AD5-F5AF-4BDC-901E-85A05CCFFAAA}" type="datetime1">
              <a:rPr lang="es-ES" noProof="0" smtClean="0"/>
              <a:pPr/>
              <a:t>02/06/2023</a:t>
            </a:fld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3"/>
          </p:nvPr>
        </p:nvSpPr>
        <p:spPr>
          <a:xfrm>
            <a:off x="3453501" y="6356352"/>
            <a:ext cx="5281824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10563649" y="6356352"/>
            <a:ext cx="1015735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4DD1E-5D91-48A3-AD6D-45FBA980D106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952758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0000"/>
        </a:lnSpc>
        <a:spcBef>
          <a:spcPts val="1600"/>
        </a:spcBef>
        <a:buClr>
          <a:schemeClr val="accent1"/>
        </a:buClr>
        <a:buSzPct val="100000"/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4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18987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73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48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133227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243797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74272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0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13" Type="http://schemas.openxmlformats.org/officeDocument/2006/relationships/image" Target="../media/image16.jpg"/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12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g"/><Relationship Id="rId4" Type="http://schemas.openxmlformats.org/officeDocument/2006/relationships/image" Target="../media/image7.jpg"/><Relationship Id="rId9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7" Type="http://schemas.openxmlformats.org/officeDocument/2006/relationships/image" Target="../media/image2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g"/><Relationship Id="rId7" Type="http://schemas.openxmlformats.org/officeDocument/2006/relationships/image" Target="../media/image3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294212" y="2492896"/>
            <a:ext cx="7272808" cy="1675961"/>
          </a:xfrm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rtlCol="0">
            <a:noAutofit/>
          </a:bodyPr>
          <a:lstStyle/>
          <a:p>
            <a:pPr algn="ctr" rtl="0"/>
            <a:r>
              <a:rPr lang="es-ES" sz="2800" dirty="0" smtClean="0">
                <a:solidFill>
                  <a:srgbClr val="3333FF"/>
                </a:solidFill>
              </a:rPr>
              <a:t>SISTEMATIZACIÓN HIDRÁULICA Y ESTRUCTURAL</a:t>
            </a:r>
            <a:br>
              <a:rPr lang="es-ES" sz="2800" dirty="0" smtClean="0">
                <a:solidFill>
                  <a:srgbClr val="3333FF"/>
                </a:solidFill>
              </a:rPr>
            </a:br>
            <a:r>
              <a:rPr lang="es-ES" sz="2800" dirty="0" smtClean="0">
                <a:solidFill>
                  <a:srgbClr val="3333FF"/>
                </a:solidFill>
              </a:rPr>
              <a:t> PARA EL DISEÑO DE UNA PRESA DERIVADORA </a:t>
            </a:r>
            <a:br>
              <a:rPr lang="es-ES" sz="2800" dirty="0" smtClean="0">
                <a:solidFill>
                  <a:srgbClr val="3333FF"/>
                </a:solidFill>
              </a:rPr>
            </a:br>
            <a:r>
              <a:rPr lang="es-ES" sz="2800" dirty="0" smtClean="0">
                <a:solidFill>
                  <a:srgbClr val="3333FF"/>
                </a:solidFill>
              </a:rPr>
              <a:t>TIPO INDIO O FLOTANTE</a:t>
            </a:r>
            <a:r>
              <a:rPr lang="es-ES" sz="2800" dirty="0" smtClean="0">
                <a:solidFill>
                  <a:srgbClr val="3333FF"/>
                </a:solidFill>
                <a:latin typeface="Artifakt Element Medium" panose="020B0603050000020004" pitchFamily="34" charset="0"/>
                <a:ea typeface="Artifakt Element Medium" panose="020B0603050000020004" pitchFamily="34" charset="0"/>
              </a:rPr>
              <a:t>.</a:t>
            </a:r>
            <a:endParaRPr lang="es-ES" sz="2800" dirty="0">
              <a:solidFill>
                <a:srgbClr val="3333FF"/>
              </a:solidFill>
              <a:latin typeface="Artifakt Element Medium" panose="020B0603050000020004" pitchFamily="34" charset="0"/>
              <a:ea typeface="Artifakt Element Medium" panose="020B06030500000200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60" y="2112821"/>
            <a:ext cx="2980005" cy="3347438"/>
          </a:xfrm>
          <a:prstGeom prst="rect">
            <a:avLst/>
          </a:prstGeom>
          <a:ln w="190500">
            <a:solidFill>
              <a:srgbClr val="C8C6BD"/>
            </a:solidFill>
          </a:ln>
          <a:scene3d>
            <a:camera prst="orthographicFront"/>
            <a:lightRig rig="threePt" dir="t"/>
          </a:scene3d>
          <a:sp3d>
            <a:bevelT prst="slope"/>
            <a:bevelB/>
          </a:sp3d>
        </p:spPr>
      </p:pic>
      <p:sp>
        <p:nvSpPr>
          <p:cNvPr id="4" name="CuadroTexto 3"/>
          <p:cNvSpPr txBox="1"/>
          <p:nvPr/>
        </p:nvSpPr>
        <p:spPr>
          <a:xfrm>
            <a:off x="4294212" y="4937039"/>
            <a:ext cx="59230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 smtClean="0">
                <a:solidFill>
                  <a:srgbClr val="FFFF00"/>
                </a:solidFill>
              </a:rPr>
              <a:t>ING. BERNABÉ ANDRÉS MATA DE ELÍAS</a:t>
            </a:r>
            <a:r>
              <a:rPr lang="es-ES" sz="2800" dirty="0" smtClean="0"/>
              <a:t>.</a:t>
            </a:r>
            <a:endParaRPr lang="es-MX" sz="2800" dirty="0"/>
          </a:p>
        </p:txBody>
      </p:sp>
      <p:sp>
        <p:nvSpPr>
          <p:cNvPr id="5" name="CuadroTexto 4"/>
          <p:cNvSpPr txBox="1"/>
          <p:nvPr/>
        </p:nvSpPr>
        <p:spPr>
          <a:xfrm>
            <a:off x="4942284" y="392854"/>
            <a:ext cx="44832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/>
              <a:t>COMISIÓN NACIONAL DEL AGUA.</a:t>
            </a:r>
          </a:p>
          <a:p>
            <a:r>
              <a:rPr lang="es-ES" sz="2000" dirty="0" smtClean="0"/>
              <a:t>GERENCIA DE PROYECTOS DE I.H. </a:t>
            </a:r>
          </a:p>
          <a:p>
            <a:r>
              <a:rPr lang="es-ES" sz="2000" dirty="0" smtClean="0"/>
              <a:t>SUBGERENCIA DE DISEÑO DE PRESAS.</a:t>
            </a:r>
          </a:p>
          <a:p>
            <a:r>
              <a:rPr lang="es-ES" sz="2000" dirty="0" smtClean="0"/>
              <a:t>JEFACTURA DE PRESAS DERIVADORAS.</a:t>
            </a:r>
            <a:endParaRPr lang="es-MX" sz="2000" dirty="0"/>
          </a:p>
        </p:txBody>
      </p:sp>
      <p:pic>
        <p:nvPicPr>
          <p:cNvPr id="8" name="Imagen 7" descr="C:\Bernabe\Titulación\Escudo-UNAM-1024x1151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9647" y="155889"/>
            <a:ext cx="1757373" cy="1794817"/>
          </a:xfrm>
          <a:prstGeom prst="rect">
            <a:avLst/>
          </a:prstGeom>
          <a:solidFill>
            <a:schemeClr val="tx1"/>
          </a:solidFill>
          <a:ln w="25400">
            <a:solidFill>
              <a:srgbClr val="FF0000"/>
            </a:solidFill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PicPr/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21" b="17766"/>
          <a:stretch/>
        </p:blipFill>
        <p:spPr>
          <a:xfrm>
            <a:off x="951626" y="298363"/>
            <a:ext cx="3630618" cy="1110154"/>
          </a:xfrm>
          <a:prstGeom prst="rect">
            <a:avLst/>
          </a:prstGeom>
          <a:ln w="25400">
            <a:solidFill>
              <a:srgbClr val="FF0000"/>
            </a:solidFill>
          </a:ln>
        </p:spPr>
      </p:pic>
      <p:sp>
        <p:nvSpPr>
          <p:cNvPr id="6" name="CuadroTexto 5"/>
          <p:cNvSpPr txBox="1"/>
          <p:nvPr/>
        </p:nvSpPr>
        <p:spPr>
          <a:xfrm>
            <a:off x="10131852" y="6165304"/>
            <a:ext cx="20569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b="1" dirty="0" smtClean="0"/>
              <a:t>19</a:t>
            </a:r>
            <a:r>
              <a:rPr lang="es-MX" sz="2000" b="1" dirty="0" smtClean="0"/>
              <a:t> de Junio 2023</a:t>
            </a:r>
            <a:r>
              <a:rPr lang="es-MX" sz="2800" dirty="0" smtClean="0"/>
              <a:t>.</a:t>
            </a:r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1332291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1459850"/>
              </p:ext>
            </p:extLst>
          </p:nvPr>
        </p:nvGraphicFramePr>
        <p:xfrm>
          <a:off x="5590356" y="980734"/>
          <a:ext cx="6048672" cy="54726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83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20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8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 dirty="0">
                          <a:effectLst/>
                        </a:rPr>
                        <a:t>7.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 b="1" dirty="0">
                          <a:effectLst/>
                        </a:rPr>
                        <a:t>CORTINA.</a:t>
                      </a:r>
                      <a:endParaRPr lang="es-MX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8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>
                          <a:effectLst/>
                        </a:rPr>
                        <a:t>7.1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 b="1" dirty="0" smtClean="0">
                          <a:effectLst/>
                        </a:rPr>
                        <a:t>CÁLCULO DE LA ELEVACIÓN DE LA CRESTA VERTEDORA. </a:t>
                      </a:r>
                      <a:endParaRPr lang="es-MX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8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>
                          <a:effectLst/>
                        </a:rPr>
                        <a:t>7.2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 b="1" dirty="0" smtClean="0">
                          <a:effectLst/>
                        </a:rPr>
                        <a:t>ESTABILIDAD DE LA CORTINA.</a:t>
                      </a:r>
                      <a:endParaRPr lang="es-MX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8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>
                          <a:effectLst/>
                        </a:rPr>
                        <a:t>7.3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 b="1" dirty="0" smtClean="0">
                          <a:effectLst/>
                        </a:rPr>
                        <a:t>LONGITUD DE LA CORTINA, TRANSVERSALMENTE Y LONGITUDINALMENTE.</a:t>
                      </a:r>
                      <a:endParaRPr lang="es-MX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8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>
                          <a:effectLst/>
                        </a:rPr>
                        <a:t>7.4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 b="1" dirty="0" smtClean="0">
                          <a:effectLst/>
                        </a:rPr>
                        <a:t>LONGITUD DEL VADO.</a:t>
                      </a:r>
                      <a:endParaRPr lang="es-MX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8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>
                          <a:effectLst/>
                        </a:rPr>
                        <a:t>7.5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 b="1" dirty="0" smtClean="0">
                          <a:effectLst/>
                        </a:rPr>
                        <a:t>ESFUERZO CORTANTE EN EL VADO.</a:t>
                      </a:r>
                      <a:endParaRPr lang="es-MX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8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>
                          <a:effectLst/>
                        </a:rPr>
                        <a:t>7.6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 b="1" dirty="0" smtClean="0">
                          <a:effectLst/>
                        </a:rPr>
                        <a:t>CARGA HIDRÁULICA PARA 100%, 75%, 50%, 25% DEL GASTO DE DISEÑO.</a:t>
                      </a:r>
                      <a:endParaRPr lang="es-MX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8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>
                          <a:effectLst/>
                        </a:rPr>
                        <a:t>7.6.1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 b="1" dirty="0" smtClean="0">
                          <a:effectLst/>
                        </a:rPr>
                        <a:t>LONGITUD DE TRINCHERA, CÁLCULO DE LA SUGERENCIA, TIRANTES Y1, Y2, Y3, Y4.</a:t>
                      </a:r>
                      <a:endParaRPr lang="es-MX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8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>
                          <a:effectLst/>
                        </a:rPr>
                        <a:t>7.6.2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 b="1" dirty="0" smtClean="0">
                          <a:effectLst/>
                        </a:rPr>
                        <a:t>CURVA TIRANTES GASTOS EN LA DESCARGA.</a:t>
                      </a:r>
                      <a:endParaRPr lang="es-MX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8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>
                          <a:effectLst/>
                        </a:rPr>
                        <a:t>7.6.3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 b="1" dirty="0" smtClean="0">
                          <a:effectLst/>
                        </a:rPr>
                        <a:t>ELEVACIÓN DESPLANTE DE LA TRINCHERA.</a:t>
                      </a:r>
                      <a:endParaRPr lang="es-MX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8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>
                          <a:effectLst/>
                        </a:rPr>
                        <a:t>7.7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 b="1" dirty="0" smtClean="0">
                          <a:effectLst/>
                        </a:rPr>
                        <a:t>ANÁLISIS HIDRÁULICO DE LA CORTINA.</a:t>
                      </a:r>
                      <a:endParaRPr lang="es-MX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8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>
                          <a:effectLst/>
                        </a:rPr>
                        <a:t>7.7.1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 b="1" dirty="0" smtClean="0">
                          <a:effectLst/>
                        </a:rPr>
                        <a:t>A).- CARGA HIDRÁULICA EFECTIVA.</a:t>
                      </a:r>
                      <a:endParaRPr lang="es-MX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8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>
                          <a:effectLst/>
                        </a:rPr>
                        <a:t>7.7.2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 b="1" dirty="0" smtClean="0">
                          <a:effectLst/>
                        </a:rPr>
                        <a:t>B).- CRITERIO LANE.</a:t>
                      </a:r>
                      <a:endParaRPr lang="es-MX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8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>
                          <a:effectLst/>
                        </a:rPr>
                        <a:t>7.7.3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915920" algn="ctr"/>
                        </a:tabLst>
                      </a:pPr>
                      <a:r>
                        <a:rPr lang="es-MX" sz="1100" b="1" dirty="0" smtClean="0">
                          <a:effectLst/>
                        </a:rPr>
                        <a:t>C).- CRITERIO BLIGHT.</a:t>
                      </a:r>
                      <a:endParaRPr lang="es-MX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8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>
                          <a:effectLst/>
                        </a:rPr>
                        <a:t>7.7.4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 b="1" dirty="0" smtClean="0">
                          <a:effectLst/>
                        </a:rPr>
                        <a:t>D).- CRITERIO D' ARCY.</a:t>
                      </a:r>
                      <a:endParaRPr lang="es-MX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8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>
                          <a:effectLst/>
                        </a:rPr>
                        <a:t>7.7.5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 b="1" dirty="0" smtClean="0">
                          <a:effectLst/>
                        </a:rPr>
                        <a:t>CRITERIO ISBACH.</a:t>
                      </a:r>
                      <a:endParaRPr lang="es-MX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8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>
                          <a:effectLst/>
                        </a:rPr>
                        <a:t>7.7.6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 b="1" dirty="0" smtClean="0">
                          <a:effectLst/>
                        </a:rPr>
                        <a:t>SEPARACIÓN DE DENTELLONES.</a:t>
                      </a:r>
                      <a:endParaRPr lang="es-MX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8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>
                          <a:effectLst/>
                        </a:rPr>
                        <a:t>7.7.7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 b="1" dirty="0" smtClean="0">
                          <a:effectLst/>
                        </a:rPr>
                        <a:t>DISEÑO DEL TALUD AGUAS ABAJO.</a:t>
                      </a:r>
                      <a:endParaRPr lang="es-MX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8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>
                          <a:effectLst/>
                        </a:rPr>
                        <a:t>7.8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 b="1" dirty="0" smtClean="0">
                          <a:effectLst/>
                        </a:rPr>
                        <a:t>ENROCAMIENTO GRÁFICA DE VARIOS PESOS, ANÁLISIS HIDRÁULICO EN CADA SECCIÓN.</a:t>
                      </a:r>
                      <a:endParaRPr lang="es-MX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8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>
                          <a:effectLst/>
                        </a:rPr>
                        <a:t>7.9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 b="1" dirty="0" smtClean="0">
                          <a:effectLst/>
                        </a:rPr>
                        <a:t>DISEÑO DEL TALUD AGUAS ARRIBA.</a:t>
                      </a:r>
                      <a:endParaRPr lang="es-MX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8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>
                          <a:effectLst/>
                        </a:rPr>
                        <a:t>7.10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 b="1" dirty="0" smtClean="0">
                          <a:effectLst/>
                        </a:rPr>
                        <a:t>CÁLCULO DEL REMANSO AGUAS ARRIBA.</a:t>
                      </a:r>
                      <a:endParaRPr lang="es-MX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8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>
                          <a:effectLst/>
                        </a:rPr>
                        <a:t>7.11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 b="1" dirty="0" smtClean="0">
                          <a:effectLst/>
                        </a:rPr>
                        <a:t>CÁLCULO ESTRUCTURAL DE LOS MUROS MARGEN DERECHA E IZQUIERDA.</a:t>
                      </a:r>
                      <a:endParaRPr lang="es-MX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868" y="404664"/>
            <a:ext cx="3888432" cy="6048680"/>
          </a:xfrm>
          <a:prstGeom prst="rect">
            <a:avLst/>
          </a:prstGeom>
          <a:ln w="190500">
            <a:solidFill>
              <a:srgbClr val="C8C6BD"/>
            </a:solidFill>
          </a:ln>
          <a:scene3d>
            <a:camera prst="orthographicFront"/>
            <a:lightRig rig="threePt" dir="t"/>
          </a:scene3d>
          <a:sp3d>
            <a:bevelT prst="slope"/>
            <a:bevelB prst="slope"/>
          </a:sp3d>
        </p:spPr>
      </p:pic>
      <p:sp>
        <p:nvSpPr>
          <p:cNvPr id="2" name="Rectángulo 1"/>
          <p:cNvSpPr/>
          <p:nvPr/>
        </p:nvSpPr>
        <p:spPr>
          <a:xfrm>
            <a:off x="5590356" y="260648"/>
            <a:ext cx="597666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 smtClean="0"/>
              <a:t>METODOLOGÍA DE CÁLCULO.</a:t>
            </a:r>
            <a:endParaRPr lang="es-MX" sz="2800" dirty="0"/>
          </a:p>
        </p:txBody>
      </p:sp>
      <p:sp>
        <p:nvSpPr>
          <p:cNvPr id="3" name="Rectángulo 2"/>
          <p:cNvSpPr/>
          <p:nvPr/>
        </p:nvSpPr>
        <p:spPr>
          <a:xfrm>
            <a:off x="5590356" y="6550216"/>
            <a:ext cx="1224136" cy="2383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dirty="0" smtClean="0">
                <a:solidFill>
                  <a:srgbClr val="FF0000"/>
                </a:solidFill>
              </a:rPr>
              <a:t>11 Programas.</a:t>
            </a:r>
            <a:endParaRPr lang="es-MX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339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2025720"/>
              </p:ext>
            </p:extLst>
          </p:nvPr>
        </p:nvGraphicFramePr>
        <p:xfrm>
          <a:off x="5950396" y="1124744"/>
          <a:ext cx="5976664" cy="49595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61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0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 dirty="0">
                          <a:effectLst/>
                        </a:rPr>
                        <a:t>8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 dirty="0">
                          <a:solidFill>
                            <a:schemeClr val="tx1"/>
                          </a:solidFill>
                          <a:effectLst/>
                        </a:rPr>
                        <a:t>OBRA DE TOMA.</a:t>
                      </a:r>
                      <a:endParaRPr lang="es-MX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91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 dirty="0">
                          <a:effectLst/>
                        </a:rPr>
                        <a:t>8.1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 b="1" dirty="0" smtClean="0">
                          <a:effectLst/>
                        </a:rPr>
                        <a:t>CÁLCULO DEL ORIFICIO DE LA OBRA DE TOMA.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 b="1" dirty="0" smtClean="0">
                          <a:effectLst/>
                        </a:rPr>
                        <a:t>CURVAS DE GASTOS-APERTURA.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 b="1" baseline="0" dirty="0" smtClean="0">
                          <a:effectLst/>
                        </a:rPr>
                        <a:t>GASTO MÁXIMO.</a:t>
                      </a:r>
                      <a:endParaRPr lang="es-MX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30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>
                          <a:effectLst/>
                        </a:rPr>
                        <a:t>8.2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 b="1" dirty="0" smtClean="0">
                          <a:effectLst/>
                        </a:rPr>
                        <a:t>CÁLCULO HIDRÁULICO DEL ESCALÓN.</a:t>
                      </a:r>
                      <a:endParaRPr lang="es-MX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30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>
                          <a:effectLst/>
                        </a:rPr>
                        <a:t>8.3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 b="1" dirty="0" smtClean="0">
                          <a:effectLst/>
                        </a:rPr>
                        <a:t>CÁLCULO DEL CANAL DE LLAMADA.</a:t>
                      </a:r>
                      <a:endParaRPr lang="es-MX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30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>
                          <a:effectLst/>
                        </a:rPr>
                        <a:t>8.4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 b="1" dirty="0" smtClean="0">
                          <a:effectLst/>
                        </a:rPr>
                        <a:t>CÁLCULO ESTRUCTURAL DE LOS CONDUCTOS DE LA OBRA DE TOMA.</a:t>
                      </a:r>
                      <a:endParaRPr lang="es-MX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30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>
                          <a:effectLst/>
                        </a:rPr>
                        <a:t>8.5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 b="1" dirty="0" smtClean="0">
                          <a:effectLst/>
                        </a:rPr>
                        <a:t>CÁLCULO ESTRUCTURAL DE LA MÉNSULA DE OPERACIÓN DE LA OBRA DE TOMA.</a:t>
                      </a:r>
                      <a:endParaRPr lang="es-MX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30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>
                          <a:effectLst/>
                        </a:rPr>
                        <a:t>8.6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 b="1" dirty="0" smtClean="0">
                          <a:effectLst/>
                        </a:rPr>
                        <a:t>CÁLCULO ESTRUCTURAL DEL CANAL DE SALIDA.</a:t>
                      </a:r>
                      <a:endParaRPr lang="es-MX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30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>
                          <a:effectLst/>
                        </a:rPr>
                        <a:t>8.7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 b="1" dirty="0" smtClean="0">
                          <a:effectLst/>
                        </a:rPr>
                        <a:t>CÁLCULO HIDRÁULICO Y ESTRUCTURAL DE LA TRANSICIÓN DE LA OBRA DE TOMA.</a:t>
                      </a:r>
                      <a:endParaRPr lang="es-MX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884" y="548680"/>
            <a:ext cx="4143375" cy="5760640"/>
          </a:xfrm>
          <a:prstGeom prst="rect">
            <a:avLst/>
          </a:prstGeom>
          <a:ln w="190500">
            <a:solidFill>
              <a:srgbClr val="C8C6BD"/>
            </a:solidFill>
          </a:ln>
          <a:scene3d>
            <a:camera prst="orthographicFront"/>
            <a:lightRig rig="threePt" dir="t"/>
          </a:scene3d>
          <a:sp3d>
            <a:bevelT prst="slope"/>
            <a:bevelB prst="slope"/>
          </a:sp3d>
        </p:spPr>
      </p:pic>
      <p:sp>
        <p:nvSpPr>
          <p:cNvPr id="4" name="Rectángulo 3"/>
          <p:cNvSpPr/>
          <p:nvPr/>
        </p:nvSpPr>
        <p:spPr>
          <a:xfrm>
            <a:off x="5950396" y="404664"/>
            <a:ext cx="597666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 smtClean="0"/>
              <a:t>METODOLOGÍA DE CÁLCULO.</a:t>
            </a:r>
            <a:endParaRPr lang="es-MX" sz="2800" dirty="0"/>
          </a:p>
        </p:txBody>
      </p:sp>
      <p:sp>
        <p:nvSpPr>
          <p:cNvPr id="6" name="Rectángulo 5"/>
          <p:cNvSpPr/>
          <p:nvPr/>
        </p:nvSpPr>
        <p:spPr>
          <a:xfrm>
            <a:off x="5933303" y="6406186"/>
            <a:ext cx="1016806" cy="2383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dirty="0" smtClean="0">
                <a:solidFill>
                  <a:srgbClr val="FF0000"/>
                </a:solidFill>
              </a:rPr>
              <a:t>7 Programas.</a:t>
            </a:r>
            <a:endParaRPr lang="es-MX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099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4869404"/>
              </p:ext>
            </p:extLst>
          </p:nvPr>
        </p:nvGraphicFramePr>
        <p:xfrm>
          <a:off x="4510236" y="836717"/>
          <a:ext cx="7416824" cy="56166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6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300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42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900" dirty="0">
                          <a:effectLst/>
                        </a:rPr>
                        <a:t>9</a:t>
                      </a:r>
                      <a:endParaRPr lang="es-MX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900" dirty="0" smtClean="0">
                          <a:solidFill>
                            <a:schemeClr val="tx1"/>
                          </a:solidFill>
                          <a:effectLst/>
                        </a:rPr>
                        <a:t>DESARENADOR.</a:t>
                      </a:r>
                      <a:endParaRPr lang="es-MX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2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900">
                          <a:effectLst/>
                        </a:rPr>
                        <a:t>9.1</a:t>
                      </a:r>
                      <a:endParaRPr lang="es-MX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900" b="1" dirty="0" smtClean="0">
                          <a:effectLst/>
                        </a:rPr>
                        <a:t>ANCHO DEL CANAL DESARENADOR.</a:t>
                      </a:r>
                      <a:endParaRPr lang="es-MX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42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900">
                          <a:effectLst/>
                        </a:rPr>
                        <a:t>9.2</a:t>
                      </a:r>
                      <a:endParaRPr lang="es-MX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900" b="1" dirty="0" smtClean="0">
                          <a:effectLst/>
                        </a:rPr>
                        <a:t>CÁLCULO HIDRÁULICO DEL DESARENADOR.</a:t>
                      </a:r>
                      <a:endParaRPr lang="es-MX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14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900">
                          <a:effectLst/>
                        </a:rPr>
                        <a:t>9.2.1</a:t>
                      </a:r>
                      <a:endParaRPr lang="es-MX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s-MX" sz="900" b="1" dirty="0" smtClean="0">
                          <a:effectLst/>
                        </a:rPr>
                        <a:t>COMPUERTA RADIAL CERRADA, OBRA DE TOMA ABIERTA, ALTERNATIVA 1, MÉTODO 1, RÉGIMEN SUPERCRÍTICO.</a:t>
                      </a:r>
                      <a:endParaRPr lang="es-MX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97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900">
                          <a:effectLst/>
                        </a:rPr>
                        <a:t>9.2.2</a:t>
                      </a:r>
                      <a:endParaRPr lang="es-MX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s-MX" sz="900" b="1" u="sng" dirty="0" smtClean="0">
                          <a:effectLst/>
                        </a:rPr>
                        <a:t>COMPUERTA RADIAL ABIERTA OBRA DE TOMA CERRADA,. ALTERNATIVA 2, MÉTODO 1, RÉGIMEN SUPERCRÍTICO.</a:t>
                      </a:r>
                      <a:endParaRPr lang="es-MX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97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900">
                          <a:effectLst/>
                        </a:rPr>
                        <a:t>9.2.3</a:t>
                      </a:r>
                      <a:endParaRPr lang="es-MX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900" b="1" u="sng" dirty="0" smtClean="0">
                          <a:effectLst/>
                        </a:rPr>
                        <a:t>COMPUERTA RADIAL CERRADA, OBRA DE TOMA ABIERTA,. ALTERNATIVA 1, MÉTODO 2, RÉGIMEN SUPERCRÍTICO.</a:t>
                      </a:r>
                      <a:endParaRPr lang="es-MX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7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900">
                          <a:effectLst/>
                        </a:rPr>
                        <a:t>9.2.4</a:t>
                      </a:r>
                      <a:endParaRPr lang="es-MX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s-MX" sz="900" b="1" u="sng" dirty="0" smtClean="0">
                          <a:effectLst/>
                        </a:rPr>
                        <a:t>CÁLCULO DE LAS VELOCIDADES MÁXIMAS DE SEDIMENTACIÓN E EROSIÓN (MÉTODO DE KENNEDY).</a:t>
                      </a:r>
                      <a:endParaRPr lang="es-MX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7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900">
                          <a:effectLst/>
                        </a:rPr>
                        <a:t>9.2.5</a:t>
                      </a:r>
                      <a:endParaRPr lang="es-MX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900" b="1" u="sng" dirty="0" smtClean="0">
                          <a:effectLst/>
                        </a:rPr>
                        <a:t>COMPUERTA RADIAL ABIERTA, OBRA DE TOMA CERRADA, ALTERNATIVA 2; MÉTODO 2, VELOCIDADES MÁXIMAS.</a:t>
                      </a:r>
                      <a:endParaRPr lang="es-MX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97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900">
                          <a:effectLst/>
                        </a:rPr>
                        <a:t>9.2.6</a:t>
                      </a:r>
                      <a:endParaRPr lang="es-MX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900" b="1" dirty="0" smtClean="0">
                          <a:effectLst/>
                        </a:rPr>
                        <a:t>CÁLCULO DE LA PENDIENTE DEL DESARENADOR.</a:t>
                      </a:r>
                      <a:endParaRPr lang="es-MX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4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900" dirty="0">
                          <a:effectLst/>
                        </a:rPr>
                        <a:t>9.2.7</a:t>
                      </a:r>
                      <a:endParaRPr lang="es-MX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900" b="1" dirty="0" smtClean="0">
                          <a:effectLst/>
                        </a:rPr>
                        <a:t>CÁLCULO HIDRÁULICO, ELEVACIÓN MUROS DE SALIDA DEL DESARENADOR.</a:t>
                      </a:r>
                      <a:endParaRPr lang="es-MX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42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900">
                          <a:effectLst/>
                        </a:rPr>
                        <a:t>9.3</a:t>
                      </a:r>
                      <a:endParaRPr lang="es-MX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900" b="1" dirty="0" smtClean="0">
                          <a:effectLst/>
                        </a:rPr>
                        <a:t>CÁLCULO DE LA SUPRESIÓN EN EL DESARENADOR.</a:t>
                      </a:r>
                      <a:endParaRPr lang="es-MX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42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900">
                          <a:effectLst/>
                        </a:rPr>
                        <a:t>9.4</a:t>
                      </a:r>
                      <a:endParaRPr lang="es-MX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900" b="1" dirty="0" smtClean="0">
                          <a:effectLst/>
                        </a:rPr>
                        <a:t>OPERACIÓN DEL DESARENADOR, CURVAS TIRANTES-GASTOS, TIRANTE-VELOCIDADES.</a:t>
                      </a:r>
                      <a:endParaRPr lang="es-MX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11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900">
                          <a:effectLst/>
                        </a:rPr>
                        <a:t>9.5</a:t>
                      </a:r>
                      <a:endParaRPr lang="es-MX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900" b="1" dirty="0" smtClean="0">
                          <a:effectLst/>
                        </a:rPr>
                        <a:t>CÁLCULO ESTRUCTURAL DE LA PANTALLA, LOSA DE ENTREPISO DE OPERACIÓN DE AGUJAS OBTURADORAS EN MADERA, CONSIDERANDO EL CANAL ABIERTO O CERRADO.</a:t>
                      </a:r>
                      <a:endParaRPr lang="es-MX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492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900">
                          <a:effectLst/>
                        </a:rPr>
                        <a:t>9.6</a:t>
                      </a:r>
                      <a:endParaRPr lang="es-MX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900" b="1" dirty="0" smtClean="0">
                          <a:effectLst/>
                        </a:rPr>
                        <a:t>CÁLCULO ESTRUCTURAL DE LA VIGA I Y VIGA CANAL PARA OBTURACIÓN DE LAS AGUJAS DE MADERA.</a:t>
                      </a:r>
                      <a:endParaRPr lang="es-MX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42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900">
                          <a:effectLst/>
                        </a:rPr>
                        <a:t>9.7</a:t>
                      </a:r>
                      <a:endParaRPr lang="es-MX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900" b="1" dirty="0" smtClean="0">
                          <a:effectLst/>
                        </a:rPr>
                        <a:t>DISEÑO ESTRUCTURAL DEL DESARENADOR, CONDUCTO ABIERTO O CERRADO.</a:t>
                      </a:r>
                      <a:endParaRPr lang="es-MX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42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900">
                          <a:effectLst/>
                        </a:rPr>
                        <a:t>9.7.1</a:t>
                      </a:r>
                      <a:endParaRPr lang="es-MX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900" b="1" dirty="0" smtClean="0">
                          <a:effectLst/>
                        </a:rPr>
                        <a:t>         A).- CÁLCULO ESTRUCTURAL DE LA LOSA DE OPERACIÓN DE COMPUERTAS.</a:t>
                      </a:r>
                      <a:endParaRPr lang="es-MX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642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900">
                          <a:effectLst/>
                        </a:rPr>
                        <a:t>9.7.2</a:t>
                      </a:r>
                      <a:endParaRPr lang="es-MX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900" b="1" dirty="0" smtClean="0">
                          <a:effectLst/>
                        </a:rPr>
                        <a:t>         B).- CÁLCULO ESTRUCTURAL DE LA LOSA UMBRAL DEL DESARENADOR.</a:t>
                      </a:r>
                      <a:endParaRPr lang="es-MX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642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900">
                          <a:effectLst/>
                        </a:rPr>
                        <a:t>9.7.3</a:t>
                      </a:r>
                      <a:endParaRPr lang="es-MX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900" b="1" dirty="0" smtClean="0">
                          <a:effectLst/>
                        </a:rPr>
                        <a:t>         C).- CÁLCULO ESTRUCTURAL DE LOS MUROS DEL DESARENADOR.</a:t>
                      </a:r>
                      <a:endParaRPr lang="es-MX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925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900">
                          <a:effectLst/>
                        </a:rPr>
                        <a:t>9.8</a:t>
                      </a:r>
                      <a:endParaRPr lang="es-MX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900" b="1" dirty="0" smtClean="0">
                          <a:effectLst/>
                        </a:rPr>
                        <a:t>CÁLCULO ESTRUCTURAL DE LA MÉNSULA DE APOYO DE LA COMPUERTA RADIAL, (SUMERGIDA O LIBRE).</a:t>
                      </a:r>
                      <a:endParaRPr lang="es-MX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52" y="260648"/>
            <a:ext cx="3240360" cy="6192687"/>
          </a:xfrm>
          <a:prstGeom prst="rect">
            <a:avLst/>
          </a:prstGeom>
          <a:ln w="190500">
            <a:solidFill>
              <a:srgbClr val="C8C6BD"/>
            </a:solidFill>
          </a:ln>
          <a:scene3d>
            <a:camera prst="orthographicFront"/>
            <a:lightRig rig="threePt" dir="t"/>
          </a:scene3d>
          <a:sp3d>
            <a:bevelT prst="slope"/>
            <a:bevelB prst="slope"/>
          </a:sp3d>
        </p:spPr>
      </p:pic>
      <p:sp>
        <p:nvSpPr>
          <p:cNvPr id="4" name="Rectángulo 3"/>
          <p:cNvSpPr/>
          <p:nvPr/>
        </p:nvSpPr>
        <p:spPr>
          <a:xfrm>
            <a:off x="4510236" y="188640"/>
            <a:ext cx="741682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 smtClean="0"/>
              <a:t>METODOLOGÍA DE CÁLCULO.</a:t>
            </a:r>
            <a:endParaRPr lang="es-MX" sz="2800" dirty="0"/>
          </a:p>
        </p:txBody>
      </p:sp>
      <p:sp>
        <p:nvSpPr>
          <p:cNvPr id="6" name="Rectángulo 5"/>
          <p:cNvSpPr/>
          <p:nvPr/>
        </p:nvSpPr>
        <p:spPr>
          <a:xfrm>
            <a:off x="4510236" y="6538796"/>
            <a:ext cx="1080120" cy="2383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dirty="0">
                <a:solidFill>
                  <a:srgbClr val="FF0000"/>
                </a:solidFill>
              </a:rPr>
              <a:t>8</a:t>
            </a:r>
            <a:r>
              <a:rPr lang="es-MX" sz="1200" dirty="0" smtClean="0">
                <a:solidFill>
                  <a:srgbClr val="FF0000"/>
                </a:solidFill>
              </a:rPr>
              <a:t> Programas.</a:t>
            </a:r>
            <a:endParaRPr lang="es-MX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26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7115207"/>
              </p:ext>
            </p:extLst>
          </p:nvPr>
        </p:nvGraphicFramePr>
        <p:xfrm>
          <a:off x="6317740" y="1340769"/>
          <a:ext cx="5400600" cy="48914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05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600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702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 dirty="0">
                          <a:effectLst/>
                        </a:rPr>
                        <a:t>10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 dirty="0" smtClean="0">
                          <a:solidFill>
                            <a:schemeClr val="bg1"/>
                          </a:solidFill>
                          <a:effectLst/>
                        </a:rPr>
                        <a:t>OBRA DE DESVÍO.</a:t>
                      </a:r>
                      <a:endParaRPr lang="es-MX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702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>
                          <a:effectLst/>
                        </a:rPr>
                        <a:t>10.1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 b="1" dirty="0" smtClean="0">
                          <a:effectLst/>
                        </a:rPr>
                        <a:t>CÁLCULO HIDRÁULICO DE LA ATAGUÍA.</a:t>
                      </a:r>
                      <a:endParaRPr lang="es-MX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702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>
                          <a:effectLst/>
                        </a:rPr>
                        <a:t>10.2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 b="1" dirty="0" smtClean="0">
                          <a:effectLst/>
                        </a:rPr>
                        <a:t>DISEÑO GEOMÉTRICO DE LA ATAGUÍA.</a:t>
                      </a:r>
                      <a:endParaRPr lang="es-MX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808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>
                          <a:effectLst/>
                        </a:rPr>
                        <a:t>10.3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 b="1" dirty="0" smtClean="0">
                          <a:effectLst/>
                        </a:rPr>
                        <a:t>FACTOR DE SEGURIDAD.</a:t>
                      </a:r>
                      <a:endParaRPr lang="es-MX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60" y="548680"/>
            <a:ext cx="4752528" cy="5688632"/>
          </a:xfrm>
          <a:prstGeom prst="rect">
            <a:avLst/>
          </a:prstGeom>
          <a:ln w="190500">
            <a:solidFill>
              <a:srgbClr val="C8C6BD"/>
            </a:solidFill>
          </a:ln>
          <a:scene3d>
            <a:camera prst="orthographicFront"/>
            <a:lightRig rig="threePt" dir="t"/>
          </a:scene3d>
          <a:sp3d>
            <a:bevelT prst="slope"/>
            <a:bevelB prst="slope"/>
          </a:sp3d>
        </p:spPr>
      </p:pic>
      <p:sp>
        <p:nvSpPr>
          <p:cNvPr id="4" name="Rectángulo 3"/>
          <p:cNvSpPr/>
          <p:nvPr/>
        </p:nvSpPr>
        <p:spPr>
          <a:xfrm>
            <a:off x="6317740" y="548680"/>
            <a:ext cx="5333155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 smtClean="0"/>
              <a:t>METODOLOGÍA DE CÁLCULO.</a:t>
            </a:r>
            <a:endParaRPr lang="es-MX" sz="2800" dirty="0"/>
          </a:p>
        </p:txBody>
      </p:sp>
      <p:sp>
        <p:nvSpPr>
          <p:cNvPr id="7" name="Rectángulo 6"/>
          <p:cNvSpPr/>
          <p:nvPr/>
        </p:nvSpPr>
        <p:spPr>
          <a:xfrm>
            <a:off x="6317740" y="6401116"/>
            <a:ext cx="1016806" cy="2383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dirty="0">
                <a:solidFill>
                  <a:srgbClr val="FF0000"/>
                </a:solidFill>
              </a:rPr>
              <a:t>3</a:t>
            </a:r>
            <a:r>
              <a:rPr lang="es-MX" sz="1200" dirty="0" smtClean="0">
                <a:solidFill>
                  <a:srgbClr val="FF0000"/>
                </a:solidFill>
              </a:rPr>
              <a:t> Programas.</a:t>
            </a:r>
            <a:endParaRPr lang="es-MX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214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148" y="1335946"/>
            <a:ext cx="8220877" cy="4993022"/>
          </a:xfrm>
          <a:prstGeom prst="rect">
            <a:avLst/>
          </a:prstGeom>
          <a:scene3d>
            <a:camera prst="orthographicFront"/>
            <a:lightRig rig="threePt" dir="t"/>
          </a:scene3d>
          <a:sp3d prstMaterial="metal">
            <a:bevelT/>
            <a:bevelB prst="angle"/>
          </a:sp3d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388" y="1427603"/>
            <a:ext cx="2415728" cy="4809709"/>
          </a:xfrm>
          <a:prstGeom prst="rect">
            <a:avLst/>
          </a:prstGeom>
          <a:ln w="190500">
            <a:solidFill>
              <a:srgbClr val="C8C6BD"/>
            </a:solidFill>
          </a:ln>
          <a:scene3d>
            <a:camera prst="orthographicFront"/>
            <a:lightRig rig="threePt" dir="t"/>
          </a:scene3d>
          <a:sp3d>
            <a:bevelT prst="slope"/>
            <a:bevelB prst="slope"/>
          </a:sp3d>
        </p:spPr>
      </p:pic>
      <p:sp>
        <p:nvSpPr>
          <p:cNvPr id="8" name="CuadroTexto 7"/>
          <p:cNvSpPr txBox="1"/>
          <p:nvPr/>
        </p:nvSpPr>
        <p:spPr>
          <a:xfrm>
            <a:off x="4654252" y="548680"/>
            <a:ext cx="50596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 smtClean="0"/>
              <a:t>PLANO GENERAL DE LA CORTINA.</a:t>
            </a:r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610728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172" y="1062710"/>
            <a:ext cx="7992888" cy="4922834"/>
          </a:xfrm>
          <a:prstGeom prst="rect">
            <a:avLst/>
          </a:prstGeom>
          <a:scene3d>
            <a:camera prst="orthographicFront"/>
            <a:lightRig rig="threePt" dir="t"/>
          </a:scene3d>
          <a:sp3d prstMaterial="metal">
            <a:bevelT/>
            <a:bevelB prst="angle"/>
          </a:sp3d>
        </p:spPr>
      </p:pic>
      <p:sp>
        <p:nvSpPr>
          <p:cNvPr id="9" name="CuadroTexto 8"/>
          <p:cNvSpPr txBox="1"/>
          <p:nvPr/>
        </p:nvSpPr>
        <p:spPr>
          <a:xfrm>
            <a:off x="4205773" y="332656"/>
            <a:ext cx="62599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 smtClean="0"/>
              <a:t>PLANO GENERAL DE LA OBRA DE TOMA.</a:t>
            </a:r>
            <a:endParaRPr lang="es-MX" sz="2800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52" y="1076939"/>
            <a:ext cx="2592288" cy="4908605"/>
          </a:xfrm>
          <a:prstGeom prst="rect">
            <a:avLst/>
          </a:prstGeom>
          <a:ln w="190500">
            <a:solidFill>
              <a:srgbClr val="C8C6BD"/>
            </a:solidFill>
          </a:ln>
          <a:scene3d>
            <a:camera prst="orthographicFront"/>
            <a:lightRig rig="threePt" dir="t"/>
          </a:scene3d>
          <a:sp3d>
            <a:bevelT prst="relaxedInset"/>
            <a:bevelB prst="angle"/>
          </a:sp3d>
        </p:spPr>
      </p:pic>
    </p:spTree>
    <p:extLst>
      <p:ext uri="{BB962C8B-B14F-4D97-AF65-F5344CB8AC3E}">
        <p14:creationId xmlns:p14="http://schemas.microsoft.com/office/powerpoint/2010/main" val="527937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5158308" y="260648"/>
            <a:ext cx="56753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 smtClean="0"/>
              <a:t>PLANO GENERAL DEL DESARENADOR.</a:t>
            </a:r>
            <a:endParaRPr lang="es-MX" sz="2800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236" y="1159966"/>
            <a:ext cx="7416824" cy="5114131"/>
          </a:xfrm>
          <a:prstGeom prst="rect">
            <a:avLst/>
          </a:prstGeom>
          <a:scene3d>
            <a:camera prst="orthographicFront"/>
            <a:lightRig rig="threePt" dir="t"/>
          </a:scene3d>
          <a:sp3d prstMaterial="metal">
            <a:bevelT/>
            <a:bevelB prst="angle"/>
          </a:sp3d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52" y="1159966"/>
            <a:ext cx="3274318" cy="5013176"/>
          </a:xfrm>
          <a:prstGeom prst="rect">
            <a:avLst/>
          </a:prstGeom>
          <a:ln w="190500">
            <a:solidFill>
              <a:srgbClr val="C8C6BD"/>
            </a:solidFill>
          </a:ln>
          <a:scene3d>
            <a:camera prst="orthographicFront"/>
            <a:lightRig rig="threePt" dir="t"/>
          </a:scene3d>
          <a:sp3d>
            <a:bevelT prst="slope"/>
            <a:bevelB prst="slope"/>
          </a:sp3d>
        </p:spPr>
      </p:pic>
    </p:spTree>
    <p:extLst>
      <p:ext uri="{BB962C8B-B14F-4D97-AF65-F5344CB8AC3E}">
        <p14:creationId xmlns:p14="http://schemas.microsoft.com/office/powerpoint/2010/main" val="2469507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/>
          <p:cNvSpPr txBox="1"/>
          <p:nvPr/>
        </p:nvSpPr>
        <p:spPr>
          <a:xfrm>
            <a:off x="5806380" y="476672"/>
            <a:ext cx="52203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 smtClean="0"/>
              <a:t>PLANO GENERAL DE LA ATAGUÍA.</a:t>
            </a:r>
            <a:endParaRPr lang="es-MX" sz="2800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60" y="1268760"/>
            <a:ext cx="3528392" cy="4773563"/>
          </a:xfrm>
          <a:prstGeom prst="rect">
            <a:avLst/>
          </a:prstGeom>
          <a:ln w="190500">
            <a:solidFill>
              <a:srgbClr val="C8C6BD"/>
            </a:solidFill>
          </a:ln>
          <a:scene3d>
            <a:camera prst="orthographicFront"/>
            <a:lightRig rig="threePt" dir="t"/>
          </a:scene3d>
          <a:sp3d>
            <a:bevelT prst="relaxedInset"/>
            <a:bevelB/>
          </a:sp3d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0133" y="1124744"/>
            <a:ext cx="7090943" cy="5400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22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52" y="1124744"/>
            <a:ext cx="4680520" cy="5276850"/>
          </a:xfrm>
          <a:prstGeom prst="rect">
            <a:avLst/>
          </a:prstGeom>
          <a:ln w="190500">
            <a:solidFill>
              <a:srgbClr val="C8C6BD"/>
            </a:solidFill>
          </a:ln>
          <a:scene3d>
            <a:camera prst="orthographicFront"/>
            <a:lightRig rig="threePt" dir="t"/>
          </a:scene3d>
          <a:sp3d>
            <a:bevelT prst="relaxedInset"/>
            <a:bevelB prst="angle"/>
          </a:sp3d>
        </p:spPr>
      </p:pic>
      <p:sp>
        <p:nvSpPr>
          <p:cNvPr id="7" name="Rectángulo 6"/>
          <p:cNvSpPr/>
          <p:nvPr/>
        </p:nvSpPr>
        <p:spPr>
          <a:xfrm>
            <a:off x="5950396" y="980728"/>
            <a:ext cx="6092825" cy="516859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sz="1800" dirty="0">
                <a:latin typeface="Arial" panose="020B0604020202020204" pitchFamily="34" charset="0"/>
                <a:ea typeface="Times New Roman" panose="02020603050405020304" pitchFamily="18" charset="0"/>
              </a:rPr>
              <a:t>De acuerdo al trabajo expresado anteriormente, podemos decir que el cuerpo de ingenieros que en ese entonces </a:t>
            </a:r>
            <a:r>
              <a:rPr lang="es-MX" sz="1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integraban </a:t>
            </a:r>
            <a:r>
              <a:rPr lang="es-MX" sz="1800" dirty="0">
                <a:latin typeface="Arial" panose="020B0604020202020204" pitchFamily="34" charset="0"/>
                <a:ea typeface="Times New Roman" panose="02020603050405020304" pitchFamily="18" charset="0"/>
              </a:rPr>
              <a:t>la </a:t>
            </a:r>
            <a:r>
              <a:rPr lang="es-MX" sz="1800" b="1" dirty="0">
                <a:solidFill>
                  <a:srgbClr val="FFFF66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SARH, </a:t>
            </a:r>
            <a:r>
              <a:rPr lang="es-MX" sz="1800" b="1" dirty="0" smtClean="0">
                <a:solidFill>
                  <a:srgbClr val="FFFF66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SRH, </a:t>
            </a:r>
            <a:r>
              <a:rPr lang="es-MX" sz="1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contemplaba un </a:t>
            </a:r>
            <a:r>
              <a:rPr lang="es-MX" sz="1800" dirty="0">
                <a:latin typeface="Arial" panose="020B0604020202020204" pitchFamily="34" charset="0"/>
                <a:ea typeface="Times New Roman" panose="02020603050405020304" pitchFamily="18" charset="0"/>
              </a:rPr>
              <a:t>grupo de trabajo de alrededor de </a:t>
            </a:r>
            <a:r>
              <a:rPr lang="es-MX" sz="1800" b="1" dirty="0">
                <a:solidFill>
                  <a:srgbClr val="3333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20 ingenieros</a:t>
            </a:r>
            <a:r>
              <a:rPr lang="es-MX" sz="1800" dirty="0">
                <a:latin typeface="Arial" panose="020B0604020202020204" pitchFamily="34" charset="0"/>
                <a:ea typeface="Times New Roman" panose="02020603050405020304" pitchFamily="18" charset="0"/>
              </a:rPr>
              <a:t>, entre ellos los </a:t>
            </a:r>
            <a:r>
              <a:rPr lang="es-MX" sz="1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Ings. Civiles, Hidráulicos, Geólogos, Mecánicos, Eléctricos, </a:t>
            </a:r>
            <a:r>
              <a:rPr lang="es-MX" sz="18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Agrónomos, </a:t>
            </a:r>
            <a:r>
              <a:rPr lang="es-MX" sz="1800" dirty="0">
                <a:latin typeface="Arial" panose="020B0604020202020204" pitchFamily="34" charset="0"/>
                <a:ea typeface="Times New Roman" panose="02020603050405020304" pitchFamily="18" charset="0"/>
              </a:rPr>
              <a:t>entre otros, los cuales tenían funciones de proyectar la Infraestructura Hidroagrícola, para el diseño ejecutivo de una Presa derivadora, en lo que respecta a la Obra Civil, se optaba por diseñar por separado las estructuras como son la Cortina, Obra de Toma, Desarenador y Desvío, todo el grupo de trabajo tomaba un tiempo aproximado de </a:t>
            </a:r>
            <a:r>
              <a:rPr lang="es-MX" sz="1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8 meses a un 1 año </a:t>
            </a:r>
            <a:r>
              <a:rPr lang="es-MX" sz="1800" dirty="0">
                <a:latin typeface="Arial" panose="020B0604020202020204" pitchFamily="34" charset="0"/>
                <a:ea typeface="Times New Roman" panose="02020603050405020304" pitchFamily="18" charset="0"/>
              </a:rPr>
              <a:t>en la realización y revisión de un proyecto ejecutivo, las adecuaciones topográficas y los estudios de Geología y Geotecnia, tomaba un tiempo de entre </a:t>
            </a:r>
            <a:r>
              <a:rPr lang="es-MX" sz="1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4 a 6 meses </a:t>
            </a:r>
            <a:r>
              <a:rPr lang="es-MX" sz="1800" dirty="0">
                <a:latin typeface="Arial" panose="020B0604020202020204" pitchFamily="34" charset="0"/>
                <a:ea typeface="Times New Roman" panose="02020603050405020304" pitchFamily="18" charset="0"/>
              </a:rPr>
              <a:t>aproximadamente</a:t>
            </a:r>
            <a:r>
              <a:rPr lang="es-MX" sz="1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endParaRPr lang="es-MX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7763104" y="260648"/>
            <a:ext cx="25587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 smtClean="0"/>
              <a:t>CONCLUSIONES.</a:t>
            </a:r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3446297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1036091" y="2401790"/>
            <a:ext cx="110172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Para el paramento o talud aguas arriba de la cortina, se considera aconsejable para su diseño considerando este tipo de cortina, optar por taludes comprendidos entre valores de </a:t>
            </a:r>
            <a:r>
              <a:rPr lang="es-MX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(3:1 a 8:1) </a:t>
            </a:r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que son recomendados por la extinta S.A.R.H. y en CONAGUA, para la longitud transversal el ancho de la cortina, es decir a = Cortina + Corona; deberá garantizarse que la lámina de flujo se adhiera a la cortina, este talud es un factor considerado principalmente por criterio del proyectista y de la propia experiencia adquirida en </a:t>
            </a:r>
            <a:r>
              <a:rPr lang="es-MX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proyectos </a:t>
            </a:r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y presas ya construidas en el país, así como de la bondad notoria de dichos materiales que se emplearan en su construcción.</a:t>
            </a:r>
          </a:p>
        </p:txBody>
      </p:sp>
      <p:sp>
        <p:nvSpPr>
          <p:cNvPr id="7" name="Rectángulo 6"/>
          <p:cNvSpPr/>
          <p:nvPr/>
        </p:nvSpPr>
        <p:spPr>
          <a:xfrm>
            <a:off x="1064070" y="4055256"/>
            <a:ext cx="10961266" cy="1224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15"/>
              </a:spcBef>
              <a:spcAft>
                <a:spcPts val="0"/>
              </a:spcAft>
            </a:pPr>
            <a:r>
              <a:rPr lang="es-MX" sz="1600" dirty="0">
                <a:latin typeface="Arial" panose="020B0604020202020204" pitchFamily="34" charset="0"/>
                <a:ea typeface="Calibri" panose="020F0502020204030204" pitchFamily="34" charset="0"/>
              </a:rPr>
              <a:t>Para el paramento aguas abajo de la cortina, se fijan valores de </a:t>
            </a:r>
            <a:r>
              <a:rPr lang="es-MX" sz="16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8:1 a 14:1 </a:t>
            </a:r>
            <a:r>
              <a:rPr lang="es-MX" sz="1600" dirty="0">
                <a:latin typeface="Arial" panose="020B0604020202020204" pitchFamily="34" charset="0"/>
                <a:ea typeface="Calibri" panose="020F0502020204030204" pitchFamily="34" charset="0"/>
              </a:rPr>
              <a:t>para el talud de la rápida, con el propósito de que sus velocidades sobre sí misma no excedan la velocidad de </a:t>
            </a:r>
            <a:r>
              <a:rPr lang="es-MX" sz="16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6.0 m/s </a:t>
            </a:r>
            <a:r>
              <a:rPr lang="es-MX" sz="1600" dirty="0" smtClean="0">
                <a:latin typeface="Arial" panose="020B0604020202020204" pitchFamily="34" charset="0"/>
                <a:ea typeface="Calibri" panose="020F0502020204030204" pitchFamily="34" charset="0"/>
              </a:rPr>
              <a:t>y presenten </a:t>
            </a:r>
            <a:r>
              <a:rPr lang="es-MX" sz="1600" dirty="0">
                <a:latin typeface="Arial" panose="020B0604020202020204" pitchFamily="34" charset="0"/>
                <a:ea typeface="Calibri" panose="020F0502020204030204" pitchFamily="34" charset="0"/>
              </a:rPr>
              <a:t>fenómenos de erosión o cavitación sobre su superficie, además se presenta el inconveniente de que al proponer un talud mayor, </a:t>
            </a:r>
            <a:r>
              <a:rPr lang="es-MX" sz="1600" dirty="0" smtClean="0">
                <a:latin typeface="Arial" panose="020B0604020202020204" pitchFamily="34" charset="0"/>
                <a:ea typeface="Calibri" panose="020F0502020204030204" pitchFamily="34" charset="0"/>
              </a:rPr>
              <a:t>representa </a:t>
            </a:r>
            <a:r>
              <a:rPr lang="es-MX" sz="1600" dirty="0">
                <a:latin typeface="Arial" panose="020B0604020202020204" pitchFamily="34" charset="0"/>
                <a:ea typeface="Calibri" panose="020F0502020204030204" pitchFamily="34" charset="0"/>
              </a:rPr>
              <a:t>un incremento en su longitud, por </a:t>
            </a:r>
            <a:r>
              <a:rPr lang="es-MX" sz="1600" dirty="0" smtClean="0">
                <a:latin typeface="Arial" panose="020B0604020202020204" pitchFamily="34" charset="0"/>
                <a:ea typeface="Calibri" panose="020F0502020204030204" pitchFamily="34" charset="0"/>
              </a:rPr>
              <a:t>ende; </a:t>
            </a:r>
            <a:r>
              <a:rPr lang="es-MX" sz="1600" dirty="0">
                <a:latin typeface="Arial" panose="020B0604020202020204" pitchFamily="34" charset="0"/>
                <a:ea typeface="Calibri" panose="020F0502020204030204" pitchFamily="34" charset="0"/>
              </a:rPr>
              <a:t>más colocación de materiales, por lo </a:t>
            </a:r>
            <a:r>
              <a:rPr lang="es-MX" sz="1600" dirty="0" smtClean="0">
                <a:latin typeface="Arial" panose="020B0604020202020204" pitchFamily="34" charset="0"/>
                <a:ea typeface="Calibri" panose="020F0502020204030204" pitchFamily="34" charset="0"/>
              </a:rPr>
              <a:t>tanto; </a:t>
            </a:r>
            <a:r>
              <a:rPr lang="es-MX" sz="1600" dirty="0">
                <a:latin typeface="Arial" panose="020B0604020202020204" pitchFamily="34" charset="0"/>
                <a:ea typeface="Calibri" panose="020F0502020204030204" pitchFamily="34" charset="0"/>
              </a:rPr>
              <a:t>un aumento en su costo.</a:t>
            </a:r>
            <a:endParaRPr lang="es-MX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1018089" y="5341498"/>
            <a:ext cx="109812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La elevación del patio de operación de los mecanismos 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operadores debe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estar 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alrededor de un  </a:t>
            </a:r>
            <a:r>
              <a:rPr lang="es-E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1.0 m a 1.50 m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arriba del NAME (Nivel de Aguas 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Máximas), para facilitar su operación en época de crecientes, para el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diseño del desarenador se tomaron en cuenta 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los aspectos más fundamentales en la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operación de las 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compuertas, es decir;  las deslizantes y/o radiales, en su caso, garanticen y cumplan con su funcionabilidad en los aspectos de derivación, decantación, limpieza y depósito de azolves, apertura y cierre con seguridad en el canal desarenador.</a:t>
            </a:r>
            <a:endParaRPr lang="es-MX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1036091" y="260648"/>
            <a:ext cx="10945216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15"/>
              </a:spcBef>
              <a:spcAft>
                <a:spcPts val="0"/>
              </a:spcAft>
            </a:pPr>
            <a:r>
              <a:rPr lang="es-MX" sz="1600" dirty="0">
                <a:latin typeface="Arial" panose="020B0604020202020204" pitchFamily="34" charset="0"/>
                <a:ea typeface="Calibri" panose="020F0502020204030204" pitchFamily="34" charset="0"/>
              </a:rPr>
              <a:t>En el proceso de cálculo se tomaron en cuenta las siguientes recomendaciones por la Secretaria de Agricultura y Recursos Hidráulicos (SARH), para el diseño de una cortina flexible tipo Indio, se tomó en consideración que su altura máxima no debería exceder los</a:t>
            </a:r>
            <a:r>
              <a:rPr lang="es-MX" sz="16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MX" sz="16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6 metros </a:t>
            </a:r>
            <a:r>
              <a:rPr lang="es-MX" sz="1600" dirty="0">
                <a:latin typeface="Arial" panose="020B0604020202020204" pitchFamily="34" charset="0"/>
                <a:ea typeface="Calibri" panose="020F0502020204030204" pitchFamily="34" charset="0"/>
              </a:rPr>
              <a:t>de altura que es una recomendación de la extinta S.A.R.H., por sus condiciones de flexibilidad y desplante, esta estructura no cuenta con los empotramientos en sus márgenes, como sucedería en el caso de una cortina de sección gravedad tipo </a:t>
            </a:r>
            <a:r>
              <a:rPr lang="es-MX" sz="1600" dirty="0" err="1">
                <a:latin typeface="Arial" panose="020B0604020202020204" pitchFamily="34" charset="0"/>
                <a:ea typeface="Calibri" panose="020F0502020204030204" pitchFamily="34" charset="0"/>
              </a:rPr>
              <a:t>Creager</a:t>
            </a:r>
            <a:r>
              <a:rPr lang="es-MX" sz="1600" dirty="0">
                <a:latin typeface="Arial" panose="020B0604020202020204" pitchFamily="34" charset="0"/>
                <a:ea typeface="Calibri" panose="020F0502020204030204" pitchFamily="34" charset="0"/>
              </a:rPr>
              <a:t>, si se diseña una cortina con una mayor altura a la sugerida, se incrementan considerablemente los esfuerzos en sus márgenes, originándose principalmente problemas con su cierre hidráulico y ocasionando un riesgo de un flaqueamiento y de estabilidad.</a:t>
            </a:r>
            <a:endParaRPr lang="es-MX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262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228" y="2492896"/>
            <a:ext cx="7407219" cy="381642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  <a:bevelB prst="angle"/>
          </a:sp3d>
        </p:spPr>
      </p:pic>
      <p:sp>
        <p:nvSpPr>
          <p:cNvPr id="8" name="Rectángulo 7"/>
          <p:cNvSpPr/>
          <p:nvPr/>
        </p:nvSpPr>
        <p:spPr>
          <a:xfrm>
            <a:off x="1053852" y="260648"/>
            <a:ext cx="45066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 u="sng" dirty="0"/>
              <a:t>DEFINICIÓN DEL TÉRMINO PRESA.</a:t>
            </a:r>
            <a:endParaRPr lang="es-MX" dirty="0"/>
          </a:p>
        </p:txBody>
      </p:sp>
      <p:sp>
        <p:nvSpPr>
          <p:cNvPr id="10" name="Rectángulo 9"/>
          <p:cNvSpPr/>
          <p:nvPr/>
        </p:nvSpPr>
        <p:spPr>
          <a:xfrm>
            <a:off x="945363" y="980728"/>
            <a:ext cx="108732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000" b="1" dirty="0">
                <a:solidFill>
                  <a:srgbClr val="FF0000"/>
                </a:solidFill>
              </a:rPr>
              <a:t>LO </a:t>
            </a:r>
            <a:r>
              <a:rPr lang="es-MX" sz="2000" b="1" dirty="0" smtClean="0">
                <a:solidFill>
                  <a:srgbClr val="FF0000"/>
                </a:solidFill>
              </a:rPr>
              <a:t>DEFINIMOS: </a:t>
            </a:r>
            <a:r>
              <a:rPr lang="es-MX" sz="2000" b="1" dirty="0"/>
              <a:t>COMO LA ESTRUCTURA DE </a:t>
            </a:r>
            <a:r>
              <a:rPr lang="es-MX" sz="2000" b="1" dirty="0" smtClean="0"/>
              <a:t>MATERIALES </a:t>
            </a:r>
            <a:r>
              <a:rPr lang="es-MX" sz="2000" b="1" dirty="0" smtClean="0">
                <a:solidFill>
                  <a:srgbClr val="3333FF"/>
                </a:solidFill>
              </a:rPr>
              <a:t>HOMOGÉNEOS </a:t>
            </a:r>
            <a:r>
              <a:rPr lang="es-MX" sz="2000" b="1" dirty="0">
                <a:solidFill>
                  <a:srgbClr val="3333FF"/>
                </a:solidFill>
              </a:rPr>
              <a:t>O HETEROGÉNEOS</a:t>
            </a:r>
            <a:r>
              <a:rPr lang="es-MX" sz="2000" dirty="0">
                <a:solidFill>
                  <a:srgbClr val="3333FF"/>
                </a:solidFill>
              </a:rPr>
              <a:t/>
            </a:r>
            <a:br>
              <a:rPr lang="es-MX" sz="2000" dirty="0">
                <a:solidFill>
                  <a:srgbClr val="3333FF"/>
                </a:solidFill>
              </a:rPr>
            </a:br>
            <a:r>
              <a:rPr lang="es-MX" sz="2000" b="1" dirty="0"/>
              <a:t>QUE SE COLOCAN </a:t>
            </a:r>
            <a:r>
              <a:rPr lang="es-MX" sz="2000" b="1" dirty="0" smtClean="0"/>
              <a:t>O </a:t>
            </a:r>
            <a:r>
              <a:rPr lang="es-MX" sz="2000" b="1" u="sng" dirty="0" smtClean="0">
                <a:solidFill>
                  <a:srgbClr val="00FF00"/>
                </a:solidFill>
              </a:rPr>
              <a:t>SE INTERPONEN TRANSVERSALMENTE </a:t>
            </a:r>
            <a:r>
              <a:rPr lang="es-MX" sz="2000" b="1" dirty="0" smtClean="0"/>
              <a:t>A </a:t>
            </a:r>
            <a:r>
              <a:rPr lang="es-MX" sz="2000" b="1" dirty="0"/>
              <a:t>LA SECCIÓN </a:t>
            </a:r>
            <a:r>
              <a:rPr lang="es-MX" sz="2000" b="1" dirty="0" smtClean="0"/>
              <a:t>HIDRÁULICA DEL </a:t>
            </a:r>
            <a:r>
              <a:rPr lang="es-MX" sz="2000" b="1" dirty="0"/>
              <a:t>CAUCE DEL RÍO, CON </a:t>
            </a:r>
            <a:r>
              <a:rPr lang="es-MX" sz="2000" b="1" dirty="0" smtClean="0"/>
              <a:t>EL OBJETO DE </a:t>
            </a:r>
            <a:r>
              <a:rPr lang="es-MX" sz="2000" b="1" dirty="0">
                <a:solidFill>
                  <a:srgbClr val="FF0000"/>
                </a:solidFill>
              </a:rPr>
              <a:t>ALMACENAR, CONTROLAR Y/O DERIVAR</a:t>
            </a:r>
            <a:r>
              <a:rPr lang="es-MX" sz="2000" b="1" dirty="0"/>
              <a:t> EL GASTO </a:t>
            </a:r>
            <a:r>
              <a:rPr lang="es-MX" sz="2000" b="1" dirty="0" smtClean="0"/>
              <a:t>DEL </a:t>
            </a:r>
            <a:r>
              <a:rPr lang="es-MX" sz="2000" b="1" dirty="0"/>
              <a:t>ESCURRIMIENTO DEL RÍO.</a:t>
            </a:r>
            <a:endParaRPr lang="es-MX" sz="2000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320" y="2564904"/>
            <a:ext cx="3040867" cy="3744416"/>
          </a:xfrm>
          <a:prstGeom prst="rect">
            <a:avLst/>
          </a:prstGeom>
          <a:ln w="190500">
            <a:solidFill>
              <a:srgbClr val="C8C6BD"/>
            </a:solidFill>
          </a:ln>
          <a:scene3d>
            <a:camera prst="orthographicFront"/>
            <a:lightRig rig="threePt" dir="t"/>
          </a:scene3d>
          <a:sp3d>
            <a:bevelT prst="slope"/>
            <a:bevelB prst="angle"/>
          </a:sp3d>
        </p:spPr>
      </p:pic>
    </p:spTree>
    <p:extLst>
      <p:ext uri="{BB962C8B-B14F-4D97-AF65-F5344CB8AC3E}">
        <p14:creationId xmlns:p14="http://schemas.microsoft.com/office/powerpoint/2010/main" val="4123189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36" y="74098"/>
            <a:ext cx="11017224" cy="6783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761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4942284" y="392854"/>
            <a:ext cx="44832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/>
              <a:t>COMISIÓN NACIONAL DEL AGUA.</a:t>
            </a:r>
          </a:p>
          <a:p>
            <a:r>
              <a:rPr lang="es-ES" sz="2000" dirty="0" smtClean="0"/>
              <a:t>GERENCIA DE PROYECTOS. </a:t>
            </a:r>
          </a:p>
          <a:p>
            <a:r>
              <a:rPr lang="es-ES" sz="2000" dirty="0" smtClean="0"/>
              <a:t>SUBGERENCIA DE DISEÑO DE PRESAS.</a:t>
            </a:r>
          </a:p>
          <a:p>
            <a:r>
              <a:rPr lang="es-ES" sz="2000" dirty="0" smtClean="0"/>
              <a:t>JEFATURA DE PRESAS DERIVADORAS.</a:t>
            </a:r>
            <a:endParaRPr lang="es-MX" sz="2000" dirty="0"/>
          </a:p>
        </p:txBody>
      </p:sp>
      <p:pic>
        <p:nvPicPr>
          <p:cNvPr id="7" name="Imagen 6" descr="C:\Bernabe\Titulación\Escudo-UNAM-1024x1151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8828" y="188640"/>
            <a:ext cx="1757373" cy="1794817"/>
          </a:xfrm>
          <a:prstGeom prst="rect">
            <a:avLst/>
          </a:prstGeom>
          <a:solidFill>
            <a:schemeClr val="tx1"/>
          </a:solidFill>
          <a:ln w="25400">
            <a:solidFill>
              <a:srgbClr val="FF0000"/>
            </a:solidFill>
          </a:ln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PicPr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21" b="17766"/>
          <a:stretch/>
        </p:blipFill>
        <p:spPr>
          <a:xfrm>
            <a:off x="1053852" y="345608"/>
            <a:ext cx="3630618" cy="1110154"/>
          </a:xfrm>
          <a:prstGeom prst="rect">
            <a:avLst/>
          </a:prstGeom>
          <a:ln w="25400">
            <a:solidFill>
              <a:srgbClr val="FF0000"/>
            </a:solidFill>
          </a:ln>
        </p:spPr>
      </p:pic>
      <p:sp>
        <p:nvSpPr>
          <p:cNvPr id="9" name="CuadroTexto 8"/>
          <p:cNvSpPr txBox="1"/>
          <p:nvPr/>
        </p:nvSpPr>
        <p:spPr>
          <a:xfrm>
            <a:off x="4942284" y="4128832"/>
            <a:ext cx="576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POR SU ATENCIÓN MUCHAS GRACIAS.</a:t>
            </a:r>
            <a:endParaRPr lang="es-MX" sz="2800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973" y="2497986"/>
            <a:ext cx="3384376" cy="3784912"/>
          </a:xfrm>
          <a:prstGeom prst="rect">
            <a:avLst/>
          </a:prstGeom>
          <a:ln w="190500">
            <a:solidFill>
              <a:srgbClr val="C8C6BD"/>
            </a:solidFill>
          </a:ln>
          <a:scene3d>
            <a:camera prst="orthographicFront"/>
            <a:lightRig rig="threePt" dir="t"/>
          </a:scene3d>
          <a:sp3d>
            <a:bevelT prst="slope"/>
            <a:bevelB prst="slope"/>
          </a:sp3d>
        </p:spPr>
      </p:pic>
      <p:sp>
        <p:nvSpPr>
          <p:cNvPr id="12" name="CuadroTexto 11"/>
          <p:cNvSpPr txBox="1"/>
          <p:nvPr/>
        </p:nvSpPr>
        <p:spPr>
          <a:xfrm>
            <a:off x="8326660" y="6021288"/>
            <a:ext cx="36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/>
              <a:t>Ciudad de México. 31 de Junio de 2023.</a:t>
            </a:r>
            <a:r>
              <a:rPr lang="es-ES" sz="2800" dirty="0" smtClean="0"/>
              <a:t> </a:t>
            </a:r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1074596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27" y="4365105"/>
            <a:ext cx="2103987" cy="2114686"/>
          </a:xfrm>
          <a:prstGeom prst="rect">
            <a:avLst/>
          </a:prstGeom>
          <a:ln w="190500">
            <a:solidFill>
              <a:srgbClr val="C8C6BD"/>
            </a:solidFill>
          </a:ln>
          <a:scene3d>
            <a:camera prst="orthographicFront"/>
            <a:lightRig rig="threePt" dir="t"/>
          </a:scene3d>
          <a:sp3d>
            <a:bevelT prst="slope"/>
            <a:bevelB prst="slope"/>
          </a:sp3d>
        </p:spPr>
      </p:pic>
      <p:sp>
        <p:nvSpPr>
          <p:cNvPr id="5" name="CuadroTexto 4"/>
          <p:cNvSpPr txBox="1"/>
          <p:nvPr/>
        </p:nvSpPr>
        <p:spPr>
          <a:xfrm>
            <a:off x="1345477" y="3002670"/>
            <a:ext cx="15379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dirty="0" smtClean="0"/>
              <a:t>PRESAS </a:t>
            </a:r>
          </a:p>
          <a:p>
            <a:pPr algn="ctr"/>
            <a:r>
              <a:rPr lang="es-MX" sz="1600" dirty="0" smtClean="0"/>
              <a:t>DERIVADORAS</a:t>
            </a:r>
            <a:endParaRPr lang="es-MX" sz="1600" dirty="0"/>
          </a:p>
        </p:txBody>
      </p:sp>
      <p:sp>
        <p:nvSpPr>
          <p:cNvPr id="6" name="Abrir llave 5"/>
          <p:cNvSpPr/>
          <p:nvPr/>
        </p:nvSpPr>
        <p:spPr>
          <a:xfrm>
            <a:off x="3524617" y="154680"/>
            <a:ext cx="105684" cy="6400006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 sz="1842"/>
          </a:p>
        </p:txBody>
      </p:sp>
      <p:sp>
        <p:nvSpPr>
          <p:cNvPr id="7" name="CuadroTexto 6"/>
          <p:cNvSpPr txBox="1"/>
          <p:nvPr/>
        </p:nvSpPr>
        <p:spPr>
          <a:xfrm>
            <a:off x="3783633" y="309862"/>
            <a:ext cx="1158651" cy="4702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1228" dirty="0"/>
              <a:t>LOCALIZACIÓN </a:t>
            </a:r>
            <a:endParaRPr lang="es-MX" sz="1228" dirty="0" smtClean="0"/>
          </a:p>
          <a:p>
            <a:pPr algn="ctr"/>
            <a:r>
              <a:rPr lang="es-MX" sz="1228" dirty="0" smtClean="0"/>
              <a:t>DEL </a:t>
            </a:r>
            <a:r>
              <a:rPr lang="es-MX" sz="1228" dirty="0"/>
              <a:t>EJE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3777931" y="2633674"/>
            <a:ext cx="1524393" cy="848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28" dirty="0" smtClean="0"/>
              <a:t>POR </a:t>
            </a:r>
            <a:r>
              <a:rPr lang="es-MX" sz="1228" dirty="0"/>
              <a:t>TIPO DE </a:t>
            </a:r>
            <a:r>
              <a:rPr lang="es-MX" sz="1228" dirty="0" smtClean="0"/>
              <a:t> </a:t>
            </a:r>
          </a:p>
          <a:p>
            <a:r>
              <a:rPr lang="es-MX" sz="1228" dirty="0" smtClean="0"/>
              <a:t>MATERIAL DE</a:t>
            </a:r>
            <a:endParaRPr lang="es-MX" sz="1228" dirty="0"/>
          </a:p>
          <a:p>
            <a:r>
              <a:rPr lang="es-MX" sz="1228" dirty="0" smtClean="0"/>
              <a:t>CONSTRUCCIÓN</a:t>
            </a:r>
            <a:endParaRPr lang="es-MX" sz="1228" dirty="0"/>
          </a:p>
          <a:p>
            <a:endParaRPr lang="es-MX" sz="1228" dirty="0"/>
          </a:p>
        </p:txBody>
      </p:sp>
      <p:sp>
        <p:nvSpPr>
          <p:cNvPr id="9" name="Abrir llave 8"/>
          <p:cNvSpPr/>
          <p:nvPr/>
        </p:nvSpPr>
        <p:spPr>
          <a:xfrm>
            <a:off x="4991971" y="1095277"/>
            <a:ext cx="206282" cy="3616849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 sz="1842">
              <a:solidFill>
                <a:srgbClr val="FF0000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5139427" y="1456968"/>
            <a:ext cx="747212" cy="2879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28" dirty="0"/>
              <a:t>RÍGIDAS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5127891" y="4186554"/>
            <a:ext cx="896234" cy="2879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28" dirty="0"/>
              <a:t>FLEXIBLES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5147766" y="2769828"/>
            <a:ext cx="740352" cy="2879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28" dirty="0"/>
              <a:t>MIXTAS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3825739" y="5584892"/>
            <a:ext cx="1050544" cy="4702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28" dirty="0"/>
              <a:t>CONTROL EN </a:t>
            </a:r>
            <a:endParaRPr lang="es-MX" sz="1228" dirty="0" smtClean="0"/>
          </a:p>
          <a:p>
            <a:r>
              <a:rPr lang="es-MX" sz="1228" dirty="0" smtClean="0"/>
              <a:t>SU </a:t>
            </a:r>
            <a:r>
              <a:rPr lang="es-MX" sz="1228" dirty="0"/>
              <a:t>CRESTA</a:t>
            </a:r>
          </a:p>
        </p:txBody>
      </p:sp>
      <p:sp>
        <p:nvSpPr>
          <p:cNvPr id="14" name="Abrir llave 13"/>
          <p:cNvSpPr/>
          <p:nvPr/>
        </p:nvSpPr>
        <p:spPr>
          <a:xfrm>
            <a:off x="5001975" y="5296955"/>
            <a:ext cx="213342" cy="1182835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 sz="1842"/>
          </a:p>
        </p:txBody>
      </p:sp>
      <p:sp>
        <p:nvSpPr>
          <p:cNvPr id="15" name="CuadroTexto 14"/>
          <p:cNvSpPr txBox="1"/>
          <p:nvPr/>
        </p:nvSpPr>
        <p:spPr>
          <a:xfrm>
            <a:off x="5276659" y="5296955"/>
            <a:ext cx="576267" cy="2879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28" dirty="0"/>
              <a:t>LIBRE</a:t>
            </a:r>
          </a:p>
        </p:txBody>
      </p:sp>
      <p:sp>
        <p:nvSpPr>
          <p:cNvPr id="16" name="CuadroTexto 15"/>
          <p:cNvSpPr txBox="1"/>
          <p:nvPr/>
        </p:nvSpPr>
        <p:spPr>
          <a:xfrm>
            <a:off x="5198253" y="6093624"/>
            <a:ext cx="1210092" cy="2879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28" dirty="0"/>
              <a:t>OBTURADORES</a:t>
            </a:r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6436" y="81456"/>
            <a:ext cx="2906607" cy="89247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  <a:bevelB prst="angle"/>
          </a:sp3d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957" y="2597073"/>
            <a:ext cx="2590115" cy="99037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  <a:bevelB prst="angle"/>
          </a:sp3d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7325" y="3890273"/>
            <a:ext cx="2590114" cy="107008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  <a:bevelB prst="angle"/>
          </a:sp3d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6480" y="5056449"/>
            <a:ext cx="5362559" cy="148298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  <a:bevelB prst="angle"/>
          </a:sp3d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957" y="1120674"/>
            <a:ext cx="2590115" cy="129919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  <a:bevelB prst="angle"/>
          </a:sp3d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21489" y="1120674"/>
            <a:ext cx="2984950" cy="129919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  <a:bevelB prst="angle"/>
          </a:sp3d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8364" y="2543360"/>
            <a:ext cx="2984950" cy="11599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  <a:bevelB prst="angle"/>
          </a:sp3d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02639" y="3850034"/>
            <a:ext cx="3036400" cy="115056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  <a:bevelB prst="angle"/>
          </a:sp3d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125" y="113617"/>
            <a:ext cx="2522798" cy="86274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  <a:bevelB prst="angle"/>
          </a:sp3d>
        </p:spPr>
      </p:pic>
      <p:sp>
        <p:nvSpPr>
          <p:cNvPr id="26" name="Abrir llave 25"/>
          <p:cNvSpPr/>
          <p:nvPr/>
        </p:nvSpPr>
        <p:spPr>
          <a:xfrm>
            <a:off x="4991971" y="154680"/>
            <a:ext cx="181639" cy="705368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 sz="1842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514" y="394432"/>
            <a:ext cx="2037600" cy="2239242"/>
          </a:xfrm>
          <a:prstGeom prst="rect">
            <a:avLst/>
          </a:prstGeom>
          <a:ln w="190500">
            <a:solidFill>
              <a:schemeClr val="tx1">
                <a:lumMod val="85000"/>
              </a:schemeClr>
            </a:solidFill>
          </a:ln>
          <a:scene3d>
            <a:camera prst="orthographicFront"/>
            <a:lightRig rig="threePt" dir="t"/>
          </a:scene3d>
          <a:sp3d>
            <a:bevelT prst="slope"/>
            <a:bevelB prst="slope"/>
          </a:sp3d>
        </p:spPr>
      </p:pic>
      <p:sp>
        <p:nvSpPr>
          <p:cNvPr id="27" name="CuadroTexto 26"/>
          <p:cNvSpPr txBox="1"/>
          <p:nvPr/>
        </p:nvSpPr>
        <p:spPr>
          <a:xfrm>
            <a:off x="5149405" y="169215"/>
            <a:ext cx="656975" cy="2812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28" dirty="0" smtClean="0"/>
              <a:t>RECTAS</a:t>
            </a:r>
            <a:endParaRPr lang="es-MX" sz="1228" dirty="0"/>
          </a:p>
        </p:txBody>
      </p:sp>
      <p:sp>
        <p:nvSpPr>
          <p:cNvPr id="28" name="CuadroTexto 27"/>
          <p:cNvSpPr txBox="1"/>
          <p:nvPr/>
        </p:nvSpPr>
        <p:spPr>
          <a:xfrm>
            <a:off x="5158308" y="584600"/>
            <a:ext cx="697692" cy="2812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28" dirty="0" smtClean="0"/>
              <a:t>CURVAS</a:t>
            </a:r>
            <a:endParaRPr lang="es-MX" sz="1228" dirty="0"/>
          </a:p>
        </p:txBody>
      </p:sp>
    </p:spTree>
    <p:extLst>
      <p:ext uri="{BB962C8B-B14F-4D97-AF65-F5344CB8AC3E}">
        <p14:creationId xmlns:p14="http://schemas.microsoft.com/office/powerpoint/2010/main" val="397710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212" y="3140968"/>
            <a:ext cx="7632848" cy="333956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  <a:bevelB prst="angle"/>
          </a:sp3d>
        </p:spPr>
      </p:pic>
      <p:pic>
        <p:nvPicPr>
          <p:cNvPr id="13" name="Marcador de contenido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360" y="3284984"/>
            <a:ext cx="2962439" cy="3123540"/>
          </a:xfrm>
          <a:prstGeom prst="rect">
            <a:avLst/>
          </a:prstGeom>
          <a:ln w="190500">
            <a:solidFill>
              <a:srgbClr val="C8C6BD"/>
            </a:solidFill>
          </a:ln>
          <a:scene3d>
            <a:camera prst="orthographicFront"/>
            <a:lightRig rig="threePt" dir="t"/>
          </a:scene3d>
          <a:sp3d>
            <a:bevelT prst="slope"/>
            <a:bevelB prst="slope"/>
          </a:sp3d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81844" y="260648"/>
            <a:ext cx="10945216" cy="2808139"/>
          </a:xfrm>
        </p:spPr>
        <p:txBody>
          <a:bodyPr>
            <a:noAutofit/>
          </a:bodyPr>
          <a:lstStyle/>
          <a:p>
            <a:pPr algn="just"/>
            <a:r>
              <a:rPr lang="es-ES" sz="2000" dirty="0"/>
              <a:t>LAS CORTINAS LLAMADAS </a:t>
            </a:r>
            <a:r>
              <a:rPr lang="es-ES" sz="2000" b="1" dirty="0">
                <a:solidFill>
                  <a:srgbClr val="FF0000"/>
                </a:solidFill>
              </a:rPr>
              <a:t>TIPO INDIO</a:t>
            </a:r>
            <a:r>
              <a:rPr lang="es-ES" sz="2000" dirty="0"/>
              <a:t>, SE </a:t>
            </a:r>
            <a:r>
              <a:rPr lang="es-ES" sz="2000" dirty="0" smtClean="0"/>
              <a:t>DESPLANTAN SOBRE </a:t>
            </a:r>
            <a:r>
              <a:rPr lang="es-ES" sz="2000" dirty="0" smtClean="0">
                <a:solidFill>
                  <a:srgbClr val="FF0000"/>
                </a:solidFill>
              </a:rPr>
              <a:t>TERRENO ALUVIAL</a:t>
            </a:r>
            <a:r>
              <a:rPr lang="es-ES" sz="2000" dirty="0" smtClean="0"/>
              <a:t>, ES DECIR SOBRE </a:t>
            </a:r>
            <a:r>
              <a:rPr lang="es-ES" sz="2000" dirty="0" smtClean="0">
                <a:solidFill>
                  <a:srgbClr val="FF0000"/>
                </a:solidFill>
              </a:rPr>
              <a:t>MATERIALES DE ACARREO</a:t>
            </a:r>
            <a:r>
              <a:rPr lang="es-ES" sz="2000" dirty="0" smtClean="0"/>
              <a:t>, ESTAS PRESAS ESTÁN COMPUESTAS POR UN ELEMENTO IMPERMEABLE  FORMADO POR UN MACIZO ROCOSO O DENTELLÓN, QUE PUEDE SER DE MAMPOSTERÍA O DE CONCRETO SIMPLE, ESTE TIPO DE ESTRUCTURA; </a:t>
            </a:r>
            <a:r>
              <a:rPr lang="es-ES" sz="2000" b="1" dirty="0" smtClean="0">
                <a:solidFill>
                  <a:srgbClr val="FF0000"/>
                </a:solidFill>
              </a:rPr>
              <a:t>ES COMÚNMENTE UTILIZADA POR SU SENCILLEZ Y ESTÁ REPRESENTADA POR SU DISEÑO HIDRÁULICO Y ESTRUCTURAL</a:t>
            </a:r>
            <a:r>
              <a:rPr lang="es-ES" sz="2000" dirty="0" smtClean="0"/>
              <a:t>; ASÍ COMO EN SU CONSTRUCCIÓN, BRINDANDO MÚLTIPLES BENEFICIOS EN SUS ASPECTOS TALES COMO; </a:t>
            </a:r>
            <a:r>
              <a:rPr lang="es-ES" sz="2000" b="1" dirty="0" smtClean="0">
                <a:solidFill>
                  <a:srgbClr val="FF0000"/>
                </a:solidFill>
              </a:rPr>
              <a:t>TÉCNICO, ECONÓMICO, SOCIAL </a:t>
            </a:r>
            <a:r>
              <a:rPr lang="es-ES" sz="2000" dirty="0" smtClean="0"/>
              <a:t>Y</a:t>
            </a:r>
            <a:r>
              <a:rPr lang="es-ES" sz="2000" b="1" dirty="0" smtClean="0">
                <a:solidFill>
                  <a:srgbClr val="FF0000"/>
                </a:solidFill>
              </a:rPr>
              <a:t> AMBIENTAL</a:t>
            </a:r>
            <a:r>
              <a:rPr lang="es-ES" sz="2000" dirty="0" smtClean="0"/>
              <a:t>, ESTAS OBRAS IMPACTAN FAVORABLEMENTE SOBRE TODO EN LAS COMUNIDADES RURALES Y EN LOS DISTRITOS DE RIEGO FORMALES, LOS CUALES SON LOS PRINCIPALES BENEFICIADOS CON ESTE TIPO DE OBRAS, PROPORCIONADO UNA LÁMINA DE RIEGO CONSTANTE Y SUFICIENTE; PARA EL CULTIVO DE SUS HORTALIZAS </a:t>
            </a:r>
            <a:r>
              <a:rPr lang="es-ES" sz="2000" dirty="0"/>
              <a:t>Y SUS PARCELAS.</a:t>
            </a:r>
          </a:p>
        </p:txBody>
      </p:sp>
    </p:spTree>
    <p:extLst>
      <p:ext uri="{BB962C8B-B14F-4D97-AF65-F5344CB8AC3E}">
        <p14:creationId xmlns:p14="http://schemas.microsoft.com/office/powerpoint/2010/main" val="2672039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954732" y="733026"/>
            <a:ext cx="11036877" cy="1759870"/>
          </a:xfrm>
        </p:spPr>
        <p:txBody>
          <a:bodyPr>
            <a:noAutofit/>
          </a:bodyPr>
          <a:lstStyle/>
          <a:p>
            <a:pPr algn="just">
              <a:spcBef>
                <a:spcPct val="50000"/>
              </a:spcBef>
            </a:pPr>
            <a:r>
              <a:rPr lang="es-ES" altLang="es-MX" sz="2000" dirty="0" smtClean="0">
                <a:solidFill>
                  <a:srgbClr val="FFFF00"/>
                </a:solidFill>
              </a:rPr>
              <a:t>LAS PRESAS </a:t>
            </a:r>
            <a:r>
              <a:rPr lang="es-ES" altLang="es-MX" sz="2000" b="1" dirty="0" smtClean="0">
                <a:solidFill>
                  <a:srgbClr val="FF0000"/>
                </a:solidFill>
              </a:rPr>
              <a:t>INDIO O FLOTANTE</a:t>
            </a:r>
            <a:r>
              <a:rPr lang="es-ES" altLang="es-MX" sz="2000" dirty="0">
                <a:solidFill>
                  <a:srgbClr val="FFFF66"/>
                </a:solidFill>
              </a:rPr>
              <a:t>;</a:t>
            </a:r>
            <a:r>
              <a:rPr lang="es-ES" altLang="es-MX" sz="2000" dirty="0" smtClean="0">
                <a:solidFill>
                  <a:srgbClr val="FFFF66"/>
                </a:solidFill>
              </a:rPr>
              <a:t> SE DEFINEN COMO OBRAS HIDRÁULICAS DE DERIVACIÓN Y SE CONSTRUYEN CON EL </a:t>
            </a:r>
            <a:r>
              <a:rPr lang="es-ES" altLang="es-MX" sz="2000" b="1" dirty="0" smtClean="0">
                <a:solidFill>
                  <a:srgbClr val="FF0000"/>
                </a:solidFill>
              </a:rPr>
              <a:t>OBJETO DE APROVECHAR LOS ESCURRIMIENTOS SUPERFICIALES EN UNA FORMA CONTROLADA</a:t>
            </a:r>
            <a:r>
              <a:rPr lang="es-ES" altLang="es-MX" sz="2000" dirty="0" smtClean="0">
                <a:solidFill>
                  <a:srgbClr val="FFFF66"/>
                </a:solidFill>
              </a:rPr>
              <a:t>, ES DECIR; SIN PROVOCAR ALTERACIONES EN EL RÉGIMEN DE LA FUENTE DE ABASTECIMIENTO, CUYO OBJETIVO PRINCIPAL ES DERIVAR O CONDUCIR EL GASTO POR LA OBRA DE TOMA HACIA LA ZONA DE RIEGO, YA SEA POR GRAVEDAD O EN SU CASO POR MEDIO DE  UN CÁRCAMO DE BOMBEO.</a:t>
            </a:r>
            <a:endParaRPr lang="es-MX" altLang="es-MX" sz="2000" dirty="0">
              <a:solidFill>
                <a:srgbClr val="FFFF66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612" y="2636912"/>
            <a:ext cx="2619375" cy="3960440"/>
          </a:xfrm>
          <a:prstGeom prst="rect">
            <a:avLst/>
          </a:prstGeom>
          <a:ln w="190500">
            <a:solidFill>
              <a:srgbClr val="C8C6BD"/>
            </a:solidFill>
          </a:ln>
          <a:scene3d>
            <a:camera prst="orthographicFront"/>
            <a:lightRig rig="threePt" dir="t"/>
          </a:scene3d>
          <a:sp3d>
            <a:bevelT prst="slope"/>
            <a:bevelB prst="slope"/>
          </a:sp3d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4001" y="2492896"/>
            <a:ext cx="4047608" cy="166379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  <a:bevelB prst="angle"/>
          </a:sp3d>
        </p:spPr>
      </p:pic>
      <p:sp>
        <p:nvSpPr>
          <p:cNvPr id="13" name="CuadroTexto 12"/>
          <p:cNvSpPr txBox="1"/>
          <p:nvPr/>
        </p:nvSpPr>
        <p:spPr>
          <a:xfrm>
            <a:off x="937592" y="20065"/>
            <a:ext cx="25952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 smtClean="0"/>
              <a:t>INTRODUCCIÓN.</a:t>
            </a:r>
            <a:endParaRPr lang="es-MX" sz="2800" dirty="0"/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4001" y="4339545"/>
            <a:ext cx="4026954" cy="22392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  <a:bevelB prst="angle"/>
          </a:sp3d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172" y="4333267"/>
            <a:ext cx="3816000" cy="223786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  <a:bevelB prst="angle"/>
          </a:sp3d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172" y="2492896"/>
            <a:ext cx="3816424" cy="16986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  <a:bevelB prst="angle"/>
          </a:sp3d>
        </p:spPr>
      </p:pic>
    </p:spTree>
    <p:extLst>
      <p:ext uri="{BB962C8B-B14F-4D97-AF65-F5344CB8AC3E}">
        <p14:creationId xmlns:p14="http://schemas.microsoft.com/office/powerpoint/2010/main" val="1484811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2"/>
          <p:cNvSpPr>
            <a:spLocks noGrp="1"/>
          </p:cNvSpPr>
          <p:nvPr>
            <p:ph type="title"/>
          </p:nvPr>
        </p:nvSpPr>
        <p:spPr>
          <a:xfrm>
            <a:off x="837828" y="116632"/>
            <a:ext cx="2698677" cy="562075"/>
          </a:xfrm>
        </p:spPr>
        <p:txBody>
          <a:bodyPr rtlCol="0">
            <a:normAutofit/>
          </a:bodyPr>
          <a:lstStyle/>
          <a:p>
            <a:pPr algn="ctr" rtl="0"/>
            <a:r>
              <a:rPr lang="es-ES" sz="2800" dirty="0" smtClean="0"/>
              <a:t>ANTECEDENTES.</a:t>
            </a:r>
            <a:endParaRPr lang="es-ES" sz="28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44" y="836713"/>
            <a:ext cx="4320480" cy="5688632"/>
          </a:xfrm>
          <a:prstGeom prst="rect">
            <a:avLst/>
          </a:prstGeom>
          <a:ln w="190500">
            <a:solidFill>
              <a:srgbClr val="C8C6BD"/>
            </a:solidFill>
          </a:ln>
          <a:scene3d>
            <a:camera prst="orthographicFront"/>
            <a:lightRig rig="threePt" dir="t"/>
          </a:scene3d>
          <a:sp3d>
            <a:bevelT prst="slope"/>
            <a:bevelB prst="slope"/>
          </a:sp3d>
        </p:spPr>
      </p:pic>
      <p:sp>
        <p:nvSpPr>
          <p:cNvPr id="4" name="CuadroTexto 3"/>
          <p:cNvSpPr txBox="1"/>
          <p:nvPr/>
        </p:nvSpPr>
        <p:spPr>
          <a:xfrm>
            <a:off x="5374332" y="739558"/>
            <a:ext cx="6552728" cy="6201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dirty="0" smtClean="0"/>
              <a:t> LA SECRETARÍA DE AGRICULTURA Y RECURSOS HIDRÁULICOS POR SUS SIGLAS </a:t>
            </a:r>
            <a:r>
              <a:rPr lang="es-ES" sz="1600" b="1" dirty="0" smtClean="0">
                <a:solidFill>
                  <a:srgbClr val="FF0000"/>
                </a:solidFill>
              </a:rPr>
              <a:t>(S.A.R.H) FUE UNA SECRETARÍA DE ESTADO EN MÉXICO, CREADA EN 1976</a:t>
            </a:r>
            <a:r>
              <a:rPr lang="es-ES" sz="1600" b="1" dirty="0" smtClean="0"/>
              <a:t> </a:t>
            </a:r>
            <a:r>
              <a:rPr lang="es-ES" sz="1600" b="1" dirty="0" smtClean="0">
                <a:solidFill>
                  <a:srgbClr val="FF0000"/>
                </a:solidFill>
              </a:rPr>
              <a:t>POR EL EXPRESIDENTE C. JOSÉ LÓPEZ PORTILLO </a:t>
            </a:r>
            <a:r>
              <a:rPr lang="es-ES" sz="1600" dirty="0" smtClean="0"/>
              <a:t>PARA SUSTITUIR A LA SECRETARÍA DE RECURSOS HIDRÁULICOS, INCORPORANDO ADEMÁS LA MATERIA AGRARIA, QUE VENÍA EJERCIENDO LA SECRETARÍA DE AGRICULTURA Y GANADERÍA (S.A.R.H) ENCARGADA DE DISEÑAR, PLANEAR, EJECUTAR Y COORDINAR LAS POLÍTICAS PÚBLICAS EN MATERIA AGROPECUARIA. </a:t>
            </a:r>
          </a:p>
          <a:p>
            <a:pPr algn="just"/>
            <a:endParaRPr lang="es-ES" sz="1600" dirty="0" smtClean="0"/>
          </a:p>
          <a:p>
            <a:pPr algn="just"/>
            <a:r>
              <a:rPr lang="es-ES" sz="1600" dirty="0" smtClean="0"/>
              <a:t>LOS PROCEDIMIENTOS EMPLEADOS POR EXTINTAS SECRETARIAS, SE APLICABA EL USO EXCLUSIVO DE </a:t>
            </a:r>
            <a:r>
              <a:rPr lang="es-ES" sz="1600" dirty="0" smtClean="0">
                <a:solidFill>
                  <a:srgbClr val="FF0000"/>
                </a:solidFill>
              </a:rPr>
              <a:t>MONOGRAMAS, TABLAS, GRÁFICOS, INCLUSO; EL USO DE REGLAS DE CÁLCULO Y CALCULADORAS PROGRAMABLES, REQUIRENDOSE LA UTILIZACIÓN DE MANUALES DEL CUERPO DE INGENIEROS (U.S.B.R)</a:t>
            </a:r>
            <a:r>
              <a:rPr lang="es-ES" sz="1600" dirty="0" smtClean="0"/>
              <a:t> PRINCIPALMENTE; POR LO GENERAL, ESTOS PROYECTOS EJECUTIVOS, SE APLICABAN CRITERIOS GENERALES Y EN LA EXPERIENCIA DE PROYECTOS ANTERIORES, CUYOS CÁLCULOS Y MEMORIAS ERAN PLASMADOS EN HOJAS PAPEL, LIBRETAS, EN CARPETAS DE PROYECTO, NOTAS, APUNTES, PARA LO CUAL; </a:t>
            </a:r>
            <a:r>
              <a:rPr lang="es-ES" sz="1600" b="1" dirty="0" smtClean="0">
                <a:solidFill>
                  <a:srgbClr val="FF0000"/>
                </a:solidFill>
              </a:rPr>
              <a:t>SE PROCEDIÓ </a:t>
            </a:r>
            <a:r>
              <a:rPr lang="es-ES" sz="1600" dirty="0" smtClean="0"/>
              <a:t>HACER UNA </a:t>
            </a:r>
            <a:r>
              <a:rPr lang="es-ES" sz="1600" b="1" dirty="0" smtClean="0">
                <a:solidFill>
                  <a:srgbClr val="FF0000"/>
                </a:solidFill>
              </a:rPr>
              <a:t>INVESTIGACIÓN BIBLIOGRÁFICA DE CAMPO Y DE RECOLECCIÓN DE INFORMACIÓN EXISTENTE EN LOS ARCHIVOS GENERALES DE (CONAGUA), </a:t>
            </a:r>
            <a:r>
              <a:rPr lang="es-ES" sz="1600" dirty="0" smtClean="0"/>
              <a:t>REFERENTE A LOS ANÁLISIS Y PROCEDIMIENTOS DE DISEÑOS HIDRÁULICOS Y ESTRUCTURALES; QUE  COMUNMENTE, ERAN UTILIZADOS HASTA LA FECHA PARA EL DISEÑO DEL PROYECTO, LA REVISIÓN Y/O REHABILITACIÓN DE LA INFRAESTRUCTURA HIDROAGRÍCOLA EXISTENTE. </a:t>
            </a:r>
          </a:p>
          <a:p>
            <a:pPr algn="just"/>
            <a:r>
              <a:rPr lang="es-ES" sz="13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2911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70181" y="47966"/>
            <a:ext cx="2693309" cy="634083"/>
          </a:xfrm>
        </p:spPr>
        <p:txBody>
          <a:bodyPr rtlCol="0">
            <a:noAutofit/>
          </a:bodyPr>
          <a:lstStyle/>
          <a:p>
            <a:pPr algn="just" rtl="0"/>
            <a:r>
              <a:rPr lang="es-ES" sz="2800" dirty="0" smtClean="0"/>
              <a:t>JUSTIFICACIÓN.</a:t>
            </a:r>
            <a:endParaRPr lang="es-ES" sz="2800" dirty="0"/>
          </a:p>
        </p:txBody>
      </p:sp>
      <p:sp>
        <p:nvSpPr>
          <p:cNvPr id="9" name="CuadroTexto 8"/>
          <p:cNvSpPr txBox="1"/>
          <p:nvPr/>
        </p:nvSpPr>
        <p:spPr>
          <a:xfrm>
            <a:off x="4366220" y="764704"/>
            <a:ext cx="734481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dirty="0"/>
              <a:t>COMO </a:t>
            </a:r>
            <a:r>
              <a:rPr lang="es-ES" sz="1600" b="1" dirty="0">
                <a:solidFill>
                  <a:srgbClr val="FF0000"/>
                </a:solidFill>
              </a:rPr>
              <a:t>RESULTADO DE ESTAS EXPERIENCIAS Y LA APLICACIÓN DE MÉTODOS</a:t>
            </a:r>
            <a:r>
              <a:rPr lang="es-ES" sz="1600" dirty="0"/>
              <a:t>, CRITERIOS, ANÁLISIS HIDRÁULICOS Y ESTRUCTURARLES, SE LLEVÓ A CABO LA INTEGRACIÓN DE TODOS LOS ASPECTOS MÁS </a:t>
            </a:r>
            <a:r>
              <a:rPr lang="es-ES" sz="1600" dirty="0" smtClean="0"/>
              <a:t>RELEVANTES E IMPORTANTES</a:t>
            </a:r>
            <a:r>
              <a:rPr lang="es-ES" sz="1600" dirty="0"/>
              <a:t>, MOTIVANDO A LA CONFORMACIÓN Y ELABORACIÓN DE UN DOCUMENTO INTEGRAL COMPLETO DE CÁLCULO, QUE COMPRENDE  </a:t>
            </a:r>
            <a:r>
              <a:rPr lang="es-ES" sz="1600" b="1" dirty="0" smtClean="0">
                <a:solidFill>
                  <a:srgbClr val="FF0000"/>
                </a:solidFill>
              </a:rPr>
              <a:t>29 </a:t>
            </a:r>
            <a:r>
              <a:rPr lang="es-ES" sz="1600" b="1" dirty="0">
                <a:solidFill>
                  <a:srgbClr val="FF0000"/>
                </a:solidFill>
              </a:rPr>
              <a:t>PROGRAMAS </a:t>
            </a:r>
            <a:r>
              <a:rPr lang="es-ES" sz="1600" dirty="0"/>
              <a:t>EN</a:t>
            </a:r>
            <a:r>
              <a:rPr lang="es-ES" sz="1600" b="1" dirty="0">
                <a:solidFill>
                  <a:srgbClr val="FF0000"/>
                </a:solidFill>
              </a:rPr>
              <a:t> MACROS </a:t>
            </a:r>
            <a:r>
              <a:rPr lang="es-ES" sz="1600" dirty="0"/>
              <a:t>DE</a:t>
            </a:r>
            <a:r>
              <a:rPr lang="es-ES" sz="1600" b="1" dirty="0">
                <a:solidFill>
                  <a:srgbClr val="FF0000"/>
                </a:solidFill>
              </a:rPr>
              <a:t> VISUAL BASIC-EXCEL</a:t>
            </a:r>
            <a:r>
              <a:rPr lang="es-ES" sz="1600" dirty="0"/>
              <a:t>, PARA QUE EL PROYECTISTA AGILICE Y SE GUIE EN EL DIMENSIONAMIENTO DE LAS ESTRUCTURAS QUE CONFORMAN UNA PRESA DERIVADORA COMO SON: </a:t>
            </a:r>
            <a:r>
              <a:rPr lang="es-ES" sz="1600" b="1" dirty="0">
                <a:solidFill>
                  <a:srgbClr val="FF0000"/>
                </a:solidFill>
              </a:rPr>
              <a:t>LA CORTINA, </a:t>
            </a:r>
            <a:r>
              <a:rPr lang="es-ES" sz="1600" b="1" dirty="0"/>
              <a:t>LA</a:t>
            </a:r>
            <a:r>
              <a:rPr lang="es-ES" sz="1600" b="1" dirty="0">
                <a:solidFill>
                  <a:srgbClr val="FF0000"/>
                </a:solidFill>
              </a:rPr>
              <a:t> OBRA DE TOMA, </a:t>
            </a:r>
            <a:r>
              <a:rPr lang="es-ES" sz="1600" b="1" dirty="0"/>
              <a:t>EL</a:t>
            </a:r>
            <a:r>
              <a:rPr lang="es-ES" sz="1600" b="1" dirty="0">
                <a:solidFill>
                  <a:srgbClr val="FF0000"/>
                </a:solidFill>
              </a:rPr>
              <a:t> DESARENADOR, </a:t>
            </a:r>
            <a:r>
              <a:rPr lang="es-ES" sz="1600" dirty="0"/>
              <a:t>Y EN SU CASO </a:t>
            </a:r>
            <a:r>
              <a:rPr lang="es-ES" sz="1600" b="1" dirty="0"/>
              <a:t>LAS</a:t>
            </a:r>
            <a:r>
              <a:rPr lang="es-ES" sz="1600" b="1" dirty="0">
                <a:solidFill>
                  <a:srgbClr val="FF0000"/>
                </a:solidFill>
              </a:rPr>
              <a:t> OBRAS COMPLEMENTARIAS, </a:t>
            </a:r>
            <a:r>
              <a:rPr lang="es-ES" sz="1600" dirty="0"/>
              <a:t>DICHO PROCEDIMIENTO CORRESPONDE A LA ELABORACIÓN DEL TRABAJO </a:t>
            </a:r>
            <a:r>
              <a:rPr lang="es-ES" sz="1600" b="1" u="sng" dirty="0">
                <a:solidFill>
                  <a:srgbClr val="FF0000"/>
                </a:solidFill>
              </a:rPr>
              <a:t>“SISTEMATIZACIÓN HIDRÁULICA Y ESTRUCTURAL PARA EL DISEÑO DE UNA PRESA DERIVADORA TIPO INDIO O FLOTANTE”.</a:t>
            </a:r>
            <a:r>
              <a:rPr lang="es-ES" sz="1600" dirty="0"/>
              <a:t> </a:t>
            </a:r>
            <a:endParaRPr lang="es-MX" sz="1600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44" y="3918249"/>
            <a:ext cx="4962525" cy="274405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  <a:bevelB prst="angle"/>
          </a:sp3d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428" y="3950723"/>
            <a:ext cx="5544616" cy="267910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  <a:bevelB prst="angle"/>
          </a:sp3d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52" y="861540"/>
            <a:ext cx="3168352" cy="2880320"/>
          </a:xfrm>
          <a:prstGeom prst="rect">
            <a:avLst/>
          </a:prstGeom>
          <a:ln w="190500">
            <a:solidFill>
              <a:srgbClr val="C8C6BD"/>
            </a:solidFill>
          </a:ln>
          <a:scene3d>
            <a:camera prst="orthographicFront"/>
            <a:lightRig rig="threePt" dir="t"/>
          </a:scene3d>
          <a:sp3d>
            <a:bevelT prst="slope"/>
            <a:bevelB prst="slope"/>
          </a:sp3d>
        </p:spPr>
      </p:pic>
    </p:spTree>
    <p:extLst>
      <p:ext uri="{BB962C8B-B14F-4D97-AF65-F5344CB8AC3E}">
        <p14:creationId xmlns:p14="http://schemas.microsoft.com/office/powerpoint/2010/main" val="234191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09836" y="116006"/>
            <a:ext cx="37744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dirty="0" smtClean="0"/>
              <a:t>INGENIERIA</a:t>
            </a:r>
            <a:r>
              <a:rPr lang="es-ES" dirty="0" smtClean="0"/>
              <a:t> DE PROYECTO.</a:t>
            </a:r>
            <a:endParaRPr lang="es-MX" dirty="0"/>
          </a:p>
        </p:txBody>
      </p:sp>
      <p:sp>
        <p:nvSpPr>
          <p:cNvPr id="4" name="Rectángulo 3"/>
          <p:cNvSpPr/>
          <p:nvPr/>
        </p:nvSpPr>
        <p:spPr>
          <a:xfrm>
            <a:off x="909836" y="836712"/>
            <a:ext cx="1058517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000" dirty="0"/>
              <a:t>PARA LA CONSTRUCCIÓN DE UNA PRESA DERIVADORA Y SU ZONA DE </a:t>
            </a:r>
            <a:r>
              <a:rPr lang="es-ES" sz="2000" dirty="0" smtClean="0"/>
              <a:t>RIEGO, </a:t>
            </a:r>
            <a:r>
              <a:rPr lang="es-ES" sz="2000" dirty="0"/>
              <a:t>EL DOCUMENTO PRINCIPAL PARA LLEVAR A CABO EL PROYECTO EJECUTIVO, SE LE DENOMINA </a:t>
            </a:r>
            <a:r>
              <a:rPr lang="es-ES" sz="2000" b="1" u="sng" dirty="0">
                <a:solidFill>
                  <a:srgbClr val="FF0000"/>
                </a:solidFill>
              </a:rPr>
              <a:t>TÉRMINOS DE REFERENCIA</a:t>
            </a:r>
            <a:r>
              <a:rPr lang="es-ES" sz="2000" dirty="0"/>
              <a:t>, QUE SE IMPLEMENTAN DE ACUERDO AL TIPO DE OBRA A DESARROLLAR, ESTABLECIENDO DE ANTEMANO SUS CARACTERÍSTICAS FUNDAMENTALES PARA LA ELABORACIÓN DEL PROYECTO EJECUTIVO DE LA PRESA DERIVADORA, QUE INCLUYEN </a:t>
            </a:r>
            <a:r>
              <a:rPr lang="es-ES" sz="2000" dirty="0" smtClean="0"/>
              <a:t>INVARIABLEMENTE, ENTRE </a:t>
            </a:r>
            <a:r>
              <a:rPr lang="es-ES" sz="2000" dirty="0"/>
              <a:t>OTROS </a:t>
            </a:r>
            <a:r>
              <a:rPr lang="es-ES" sz="2000" dirty="0" smtClean="0"/>
              <a:t>TRABAJOS; LA </a:t>
            </a:r>
            <a:r>
              <a:rPr lang="es-ES" sz="2000" dirty="0"/>
              <a:t>RECOPILACIÓN Y EL ANÁLISIS DE LA INFORMACIÓN EXISTENTE Y EN SU CASO </a:t>
            </a:r>
            <a:r>
              <a:rPr lang="es-ES" sz="2000" dirty="0" smtClean="0"/>
              <a:t>COMPLEMENTARLA; </a:t>
            </a:r>
            <a:r>
              <a:rPr lang="es-ES" sz="2000" dirty="0"/>
              <a:t>PARA EL BUEN DESARROLLO DEL PROYECTO EN SU PRIMERA </a:t>
            </a:r>
            <a:r>
              <a:rPr lang="es-ES" sz="2000" dirty="0" smtClean="0"/>
              <a:t>ETAPA Y POSTERIORMENTE SE PUEDA LLEVAR </a:t>
            </a:r>
            <a:r>
              <a:rPr lang="es-ES" sz="2000" dirty="0"/>
              <a:t>A CABO SU CONSTRUCCIÓN, </a:t>
            </a:r>
            <a:r>
              <a:rPr lang="es-ES" sz="2000" dirty="0" smtClean="0"/>
              <a:t>SU OPERACIÓN </a:t>
            </a:r>
            <a:r>
              <a:rPr lang="es-ES" sz="2000" dirty="0"/>
              <a:t>Y REHABILITACIÓN SEGÚN SEA SU CASO.</a:t>
            </a:r>
          </a:p>
        </p:txBody>
      </p:sp>
      <p:pic>
        <p:nvPicPr>
          <p:cNvPr id="7" name="Marcador de contenido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41" y="3789040"/>
            <a:ext cx="3240360" cy="2808312"/>
          </a:xfrm>
          <a:prstGeom prst="rect">
            <a:avLst/>
          </a:prstGeom>
          <a:ln w="190500">
            <a:solidFill>
              <a:srgbClr val="C8C6BD"/>
            </a:solidFill>
          </a:ln>
          <a:scene3d>
            <a:camera prst="orthographicFront"/>
            <a:lightRig rig="threePt" dir="t"/>
          </a:scene3d>
          <a:sp3d>
            <a:bevelT/>
            <a:bevelB prst="angle"/>
          </a:sp3d>
        </p:spPr>
      </p:pic>
      <p:sp>
        <p:nvSpPr>
          <p:cNvPr id="8" name="Abrir llave 7"/>
          <p:cNvSpPr/>
          <p:nvPr/>
        </p:nvSpPr>
        <p:spPr>
          <a:xfrm>
            <a:off x="7739946" y="3896520"/>
            <a:ext cx="144016" cy="2520280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 sz="1842"/>
          </a:p>
        </p:txBody>
      </p:sp>
      <p:sp>
        <p:nvSpPr>
          <p:cNvPr id="9" name="CuadroTexto 8"/>
          <p:cNvSpPr txBox="1"/>
          <p:nvPr/>
        </p:nvSpPr>
        <p:spPr>
          <a:xfrm>
            <a:off x="4445803" y="4967307"/>
            <a:ext cx="2858805" cy="38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842" b="1" dirty="0">
                <a:solidFill>
                  <a:srgbClr val="FF0000"/>
                </a:solidFill>
              </a:rPr>
              <a:t>INGENIERÍA DE PROYECTO.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7894612" y="3789040"/>
            <a:ext cx="3014573" cy="3846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842" b="1" dirty="0">
                <a:solidFill>
                  <a:srgbClr val="FF0000"/>
                </a:solidFill>
              </a:rPr>
              <a:t>ESTUDIO TOPOGRÁFICO.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7933218" y="4927499"/>
            <a:ext cx="2988319" cy="3846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842" b="1" dirty="0">
                <a:solidFill>
                  <a:srgbClr val="FF0000"/>
                </a:solidFill>
              </a:rPr>
              <a:t>ESTUDIO HIDROLÓGICO.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7894612" y="6015496"/>
            <a:ext cx="3884681" cy="38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842" b="1" dirty="0">
                <a:solidFill>
                  <a:srgbClr val="FF0000"/>
                </a:solidFill>
              </a:rPr>
              <a:t>ESTUDIO GEOLÓGICO Y GEOTÉCNICO.</a:t>
            </a:r>
          </a:p>
        </p:txBody>
      </p:sp>
    </p:spTree>
    <p:extLst>
      <p:ext uri="{BB962C8B-B14F-4D97-AF65-F5344CB8AC3E}">
        <p14:creationId xmlns:p14="http://schemas.microsoft.com/office/powerpoint/2010/main" val="140585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923795" y="359611"/>
            <a:ext cx="3162532" cy="65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842" b="1" dirty="0"/>
              <a:t>ESTRUCTURAS QUE </a:t>
            </a:r>
            <a:r>
              <a:rPr lang="es-MX" sz="1842" b="1" dirty="0" smtClean="0"/>
              <a:t>INTEGRAN</a:t>
            </a:r>
          </a:p>
          <a:p>
            <a:r>
              <a:rPr lang="es-MX" sz="1842" b="1" dirty="0" smtClean="0"/>
              <a:t> </a:t>
            </a:r>
            <a:r>
              <a:rPr lang="es-MX" sz="1842" b="1" dirty="0"/>
              <a:t>UNA PRESA DERIVADORA.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4598929" y="835425"/>
            <a:ext cx="1381404" cy="3758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842" b="1" dirty="0" smtClean="0"/>
              <a:t>-. CORTINA</a:t>
            </a:r>
            <a:r>
              <a:rPr lang="es-MX" sz="1842" b="1" dirty="0"/>
              <a:t>.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4585241" y="2315184"/>
            <a:ext cx="1996252" cy="3758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842" b="1" dirty="0" smtClean="0"/>
              <a:t>-. </a:t>
            </a:r>
            <a:r>
              <a:rPr lang="es-MX" sz="1842" b="1" dirty="0"/>
              <a:t>OBRA DE TOMA.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4481473" y="3917814"/>
            <a:ext cx="2840585" cy="659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842" b="1" dirty="0" smtClean="0"/>
              <a:t>-. </a:t>
            </a:r>
            <a:r>
              <a:rPr lang="es-MX" sz="1842" b="1" dirty="0"/>
              <a:t>ESTRUCTURA DE </a:t>
            </a:r>
            <a:r>
              <a:rPr lang="es-MX" sz="1842" b="1" dirty="0" smtClean="0"/>
              <a:t>LIMPIA</a:t>
            </a:r>
          </a:p>
          <a:p>
            <a:r>
              <a:rPr lang="es-MX" sz="1842" b="1" dirty="0" smtClean="0"/>
              <a:t>    O DESARENADOR</a:t>
            </a:r>
            <a:r>
              <a:rPr lang="es-MX" sz="1842" b="1" dirty="0"/>
              <a:t>.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4573144" y="5368192"/>
            <a:ext cx="3240360" cy="375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842" b="1" dirty="0" smtClean="0"/>
              <a:t>-. OBRAS  </a:t>
            </a:r>
            <a:r>
              <a:rPr lang="es-MX" sz="1842" b="1" dirty="0"/>
              <a:t>COMPLEMENTARIAS.</a:t>
            </a:r>
          </a:p>
        </p:txBody>
      </p:sp>
      <p:pic>
        <p:nvPicPr>
          <p:cNvPr id="16" name="Marcador de contenido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158" y="1359841"/>
            <a:ext cx="3006169" cy="4819886"/>
          </a:xfrm>
          <a:ln w="190500">
            <a:solidFill>
              <a:srgbClr val="C8C6BD"/>
            </a:solidFill>
          </a:ln>
          <a:scene3d>
            <a:camera prst="orthographicFront"/>
            <a:lightRig rig="threePt" dir="t"/>
          </a:scene3d>
          <a:sp3d>
            <a:bevelT prst="slope"/>
            <a:bevelB prst="slope"/>
          </a:sp3d>
        </p:spPr>
      </p:pic>
      <p:sp>
        <p:nvSpPr>
          <p:cNvPr id="17" name="Abrir llave 16"/>
          <p:cNvSpPr/>
          <p:nvPr/>
        </p:nvSpPr>
        <p:spPr>
          <a:xfrm>
            <a:off x="4364017" y="758721"/>
            <a:ext cx="234912" cy="5497230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 sz="1842"/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2604" y="633567"/>
            <a:ext cx="4051516" cy="1155335"/>
          </a:xfrm>
          <a:prstGeom prst="rect">
            <a:avLst/>
          </a:prstGeom>
          <a:solidFill>
            <a:schemeClr val="accent1"/>
          </a:solidFill>
          <a:ln w="25400"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2604" y="2024477"/>
            <a:ext cx="1800200" cy="135077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  <a:bevelB prst="angle"/>
          </a:sp3d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5855" y="3570851"/>
            <a:ext cx="1806949" cy="144016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  <a:bevelB prst="angle"/>
          </a:sp3d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2604" y="5206608"/>
            <a:ext cx="4051516" cy="146275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  <a:bevelB prst="angle"/>
          </a:sp3d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0836" y="3570851"/>
            <a:ext cx="1963284" cy="144016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  <a:bevelB prst="angle"/>
          </a:sp3d>
        </p:spPr>
      </p:pic>
      <p:pic>
        <p:nvPicPr>
          <p:cNvPr id="24" name="Imagen 23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0768" y="2042351"/>
            <a:ext cx="1933352" cy="1265075"/>
          </a:xfrm>
          <a:prstGeom prst="rect">
            <a:avLst/>
          </a:prstGeom>
          <a:ln w="19050">
            <a:noFill/>
          </a:ln>
          <a:scene3d>
            <a:camera prst="orthographicFront"/>
            <a:lightRig rig="threePt" dir="t"/>
          </a:scene3d>
          <a:sp3d>
            <a:bevelT/>
            <a:bevelB prst="angle"/>
          </a:sp3d>
        </p:spPr>
      </p:pic>
      <p:sp>
        <p:nvSpPr>
          <p:cNvPr id="15" name="CuadroTexto 14"/>
          <p:cNvSpPr txBox="1"/>
          <p:nvPr/>
        </p:nvSpPr>
        <p:spPr>
          <a:xfrm>
            <a:off x="4769584" y="1326233"/>
            <a:ext cx="1733103" cy="3758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842" b="1" dirty="0" smtClean="0">
                <a:solidFill>
                  <a:srgbClr val="FFFF00"/>
                </a:solidFill>
              </a:rPr>
              <a:t>(11 programas).</a:t>
            </a:r>
            <a:endParaRPr lang="es-MX" sz="1842" b="1" dirty="0">
              <a:solidFill>
                <a:srgbClr val="FFFF00"/>
              </a:solidFill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4769584" y="4639421"/>
            <a:ext cx="1586653" cy="3758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842" dirty="0" smtClean="0">
                <a:solidFill>
                  <a:srgbClr val="FFFF00"/>
                </a:solidFill>
              </a:rPr>
              <a:t>(8 programas).</a:t>
            </a:r>
            <a:endParaRPr lang="es-MX" sz="1842" dirty="0">
              <a:solidFill>
                <a:srgbClr val="FFFF00"/>
              </a:solidFill>
            </a:endParaRPr>
          </a:p>
        </p:txBody>
      </p:sp>
      <p:sp>
        <p:nvSpPr>
          <p:cNvPr id="25" name="CuadroTexto 24"/>
          <p:cNvSpPr txBox="1"/>
          <p:nvPr/>
        </p:nvSpPr>
        <p:spPr>
          <a:xfrm>
            <a:off x="4782733" y="2773527"/>
            <a:ext cx="1612877" cy="3758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842" b="1" dirty="0" smtClean="0">
                <a:solidFill>
                  <a:srgbClr val="FFFF00"/>
                </a:solidFill>
              </a:rPr>
              <a:t>(7 programas).</a:t>
            </a:r>
            <a:endParaRPr lang="es-MX" sz="1842" b="1" dirty="0">
              <a:solidFill>
                <a:srgbClr val="FFFF00"/>
              </a:solidFill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4790837" y="5803918"/>
            <a:ext cx="1612877" cy="3758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842" b="1" dirty="0" smtClean="0">
                <a:solidFill>
                  <a:srgbClr val="FFFF00"/>
                </a:solidFill>
              </a:rPr>
              <a:t>(3 programas).</a:t>
            </a:r>
            <a:endParaRPr lang="es-MX" sz="1842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04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nología 16x9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>
    <a:spDef>
      <a:spPr/>
      <a:bodyPr rtlCol="0" anchor="ctr"/>
      <a:lstStyle>
        <a:defPPr algn="ctr">
          <a:defRPr sz="28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80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9533260_TF02787990_TF02787990.potx" id="{711CCDD4-BD90-4388-A31E-EA977055FCFF}" vid="{C5F9FE6A-8390-4E5A-B0DB-91EA047CC61C}"/>
    </a:ext>
  </a:extLst>
</a:theme>
</file>

<file path=ppt/theme/theme2.xml><?xml version="1.0" encoding="utf-8"?>
<a:theme xmlns:a="http://schemas.openxmlformats.org/drawingml/2006/main" name="Tema de Office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ocPublishedLinkedAssetsLookup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LocLastLocAttemptVersionTypeLookup xmlns="4873beb7-5857-4685-be1f-d57550cc96cc" xsi:nil="true"/>
    <DirectSourceMarket xmlns="4873beb7-5857-4685-be1f-d57550cc96cc" xsi:nil="true"/>
    <ThumbnailAssetId xmlns="4873beb7-5857-4685-be1f-d57550cc96cc" xsi:nil="true"/>
    <PrimaryImageGen xmlns="4873beb7-5857-4685-be1f-d57550cc96cc">false</PrimaryImageGen>
    <LocNewPublishedVersionLookup xmlns="4873beb7-5857-4685-be1f-d57550cc96cc" xsi:nil="true"/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LocOverallPublishStatusLookup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LocOverallLocStatusLookup xmlns="4873beb7-5857-4685-be1f-d57550cc96cc" xsi:nil="true"/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1345093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This simple template design works for technology and  businesses, but it's versatile enough to use in other contexts.  It features multiple slide layouts designed for widescreen (16x9 resolution) and includes a sample SmartArt list and chart that are easily editable.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2011-11-26T00:30:00+00:00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TemplateStatus xmlns="4873beb7-5857-4685-be1f-d57550cc96cc">Complete</TemplateStatus>
    <Downloads xmlns="4873beb7-5857-4685-be1f-d57550cc96cc">0</Downloads>
    <OOCacheId xmlns="4873beb7-5857-4685-be1f-d57550cc96cc" xsi:nil="true"/>
    <IsDeleted xmlns="4873beb7-5857-4685-be1f-d57550cc96cc">false</IsDeleted>
    <LocPublishedDependentAssetsLookup xmlns="4873beb7-5857-4685-be1f-d57550cc96cc" xsi:nil="true"/>
    <TPExecutable xmlns="4873beb7-5857-4685-be1f-d57550cc96cc" xsi:nil="true"/>
    <EditorialTags xmlns="4873beb7-5857-4685-be1f-d57550cc96cc" xsi:nil="true"/>
    <SubmitterId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TP102787989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694266</LocLastLocAttemptVersionLookup>
    <LocProcessedForHandoffsLookup xmlns="4873beb7-5857-4685-be1f-d57550cc96cc" xsi:nil="true"/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LocOverallPreviewStatusLookup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 xsi:nil="true"/>
    <OutputCachingOn xmlns="4873beb7-5857-4685-be1f-d57550cc96cc">false</OutputCachingOn>
    <AverageRating xmlns="4873beb7-5857-4685-be1f-d57550cc96cc" xsi:nil="true"/>
    <APAuthor xmlns="4873beb7-5857-4685-be1f-d57550cc96cc">
      <UserInfo>
        <DisplayName>REDMOND\kristaa</DisplayName>
        <AccountId>136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LocProcessedForMarketsLookup xmlns="4873beb7-5857-4685-be1f-d57550cc96cc" xsi:nil="true"/>
    <TPLaunchHelpLinkType xmlns="4873beb7-5857-4685-be1f-d57550cc96cc">Template</TPLaunchHelpLinkType>
    <OriginalRelease xmlns="4873beb7-5857-4685-be1f-d57550cc96cc">15</OriginalRelease>
    <LocalizationTagsTaxHTField0 xmlns="4873beb7-5857-4685-be1f-d57550cc96cc">
      <Terms xmlns="http://schemas.microsoft.com/office/infopath/2007/PartnerControls"/>
    </LocalizationTagsTaxHTField0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LocOverallHandbackStatusLookup xmlns="4873beb7-5857-4685-be1f-d57550cc96cc" xsi:nil="true"/>
    <ShowIn xmlns="4873beb7-5857-4685-be1f-d57550cc96cc">Show everywhere</ShowIn>
    <UANotes xmlns="4873beb7-5857-4685-be1f-d57550cc96cc" xsi:nil="true"/>
    <InternalTagsTaxHTField0 xmlns="4873beb7-5857-4685-be1f-d57550cc96cc">
      <Terms xmlns="http://schemas.microsoft.com/office/infopath/2007/PartnerControls"/>
    </InternalTagsTaxHTField0>
    <CSXHash xmlns="4873beb7-5857-4685-be1f-d57550cc96cc" xsi:nil="true"/>
    <VoteCount xmlns="4873beb7-5857-4685-be1f-d57550cc96cc" xsi:nil="true"/>
    <AssetExpire xmlns="4873beb7-5857-4685-be1f-d57550cc96cc">2029-05-12T07:00:00+00:00</AssetExpire>
    <DSATActionTaken xmlns="4873beb7-5857-4685-be1f-d57550cc96cc" xsi:nil="true"/>
    <CSXSubmissionMarket xmlns="4873beb7-5857-4685-be1f-d57550cc96cc" xsi:nil="true"/>
    <LocMarketGroupTiers2 xmlns="4873beb7-5857-4685-be1f-d57550cc96c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0C67BEE-D13F-4BD2-98A5-34D8A0977F68}">
  <ds:schemaRefs>
    <ds:schemaRef ds:uri="http://schemas.microsoft.com/office/2006/metadata/properties"/>
    <ds:schemaRef ds:uri="http://purl.org/dc/terms/"/>
    <ds:schemaRef ds:uri="http://schemas.microsoft.com/office/infopath/2007/PartnerControls"/>
    <ds:schemaRef ds:uri="http://purl.org/dc/elements/1.1/"/>
    <ds:schemaRef ds:uri="http://purl.org/dc/dcmitype/"/>
    <ds:schemaRef ds:uri="http://schemas.microsoft.com/office/2006/documentManagement/types"/>
    <ds:schemaRef ds:uri="4873beb7-5857-4685-be1f-d57550cc96cc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836F65B-1B07-41EE-A0E8-BC6EF385522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09BF4D4-EF60-4196-BFC3-9462D60797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Presentación de líneas de triple circuito (panorámica)</Template>
  <TotalTime>988</TotalTime>
  <Words>2108</Words>
  <Application>Microsoft Office PowerPoint</Application>
  <PresentationFormat>Personalizado</PresentationFormat>
  <Paragraphs>194</Paragraphs>
  <Slides>21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6" baseType="lpstr">
      <vt:lpstr>Arial</vt:lpstr>
      <vt:lpstr>Artifakt Element Medium</vt:lpstr>
      <vt:lpstr>Calibri</vt:lpstr>
      <vt:lpstr>Times New Roman</vt:lpstr>
      <vt:lpstr>Tecnología 16x9</vt:lpstr>
      <vt:lpstr>SISTEMATIZACIÓN HIDRÁULICA Y ESTRUCTURAL  PARA EL DISEÑO DE UNA PRESA DERIVADORA  TIPO INDIO O FLOTANTE.</vt:lpstr>
      <vt:lpstr>Presentación de PowerPoint</vt:lpstr>
      <vt:lpstr>Presentación de PowerPoint</vt:lpstr>
      <vt:lpstr>LAS CORTINAS LLAMADAS TIPO INDIO, SE DESPLANTAN SOBRE TERRENO ALUVIAL, ES DECIR SOBRE MATERIALES DE ACARREO, ESTAS PRESAS ESTÁN COMPUESTAS POR UN ELEMENTO IMPERMEABLE  FORMADO POR UN MACIZO ROCOSO O DENTELLÓN, QUE PUEDE SER DE MAMPOSTERÍA O DE CONCRETO SIMPLE, ESTE TIPO DE ESTRUCTURA; ES COMÚNMENTE UTILIZADA POR SU SENCILLEZ Y ESTÁ REPRESENTADA POR SU DISEÑO HIDRÁULICO Y ESTRUCTURAL; ASÍ COMO EN SU CONSTRUCCIÓN, BRINDANDO MÚLTIPLES BENEFICIOS EN SUS ASPECTOS TALES COMO; TÉCNICO, ECONÓMICO, SOCIAL Y AMBIENTAL, ESTAS OBRAS IMPACTAN FAVORABLEMENTE SOBRE TODO EN LAS COMUNIDADES RURALES Y EN LOS DISTRITOS DE RIEGO FORMALES, LOS CUALES SON LOS PRINCIPALES BENEFICIADOS CON ESTE TIPO DE OBRAS, PROPORCIONADO UNA LÁMINA DE RIEGO CONSTANTE Y SUFICIENTE; PARA EL CULTIVO DE SUS HORTALIZAS Y SUS PARCELAS.</vt:lpstr>
      <vt:lpstr>LAS PRESAS INDIO O FLOTANTE; SE DEFINEN COMO OBRAS HIDRÁULICAS DE DERIVACIÓN Y SE CONSTRUYEN CON EL OBJETO DE APROVECHAR LOS ESCURRIMIENTOS SUPERFICIALES EN UNA FORMA CONTROLADA, ES DECIR; SIN PROVOCAR ALTERACIONES EN EL RÉGIMEN DE LA FUENTE DE ABASTECIMIENTO, CUYO OBJETIVO PRINCIPAL ES DERIVAR O CONDUCIR EL GASTO POR LA OBRA DE TOMA HACIA LA ZONA DE RIEGO, YA SEA POR GRAVEDAD O EN SU CASO POR MEDIO DE  UN CÁRCAMO DE BOMBEO.</vt:lpstr>
      <vt:lpstr>ANTECEDENTES.</vt:lpstr>
      <vt:lpstr>JUSTIFICACIÓN.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Diseño del título</dc:title>
  <dc:creator>Usuario</dc:creator>
  <cp:lastModifiedBy>123</cp:lastModifiedBy>
  <cp:revision>113</cp:revision>
  <dcterms:created xsi:type="dcterms:W3CDTF">2021-08-06T00:43:59Z</dcterms:created>
  <dcterms:modified xsi:type="dcterms:W3CDTF">2023-06-02T22:53:44Z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